
<file path=[Content_Types].xml><?xml version="1.0" encoding="utf-8"?>
<Types xmlns="http://schemas.openxmlformats.org/package/2006/content-types">
  <Default Extension="fntdata" ContentType="application/x-fontdata"/>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7" r:id="rId3"/>
    <p:sldId id="258" r:id="rId4"/>
    <p:sldId id="259" r:id="rId5"/>
    <p:sldId id="260" r:id="rId6"/>
    <p:sldId id="261" r:id="rId7"/>
    <p:sldId id="262" r:id="rId8"/>
    <p:sldId id="263" r:id="rId9"/>
    <p:sldId id="265" r:id="rId10"/>
    <p:sldId id="266" r:id="rId11"/>
    <p:sldId id="267" r:id="rId12"/>
  </p:sldIdLst>
  <p:sldSz cx="18288000" cy="10287000"/>
  <p:notesSz cx="6858000" cy="9144000"/>
  <p:embeddedFontLst>
    <p:embeddedFont>
      <p:font typeface="Calibri" panose="020F0502020204030204" pitchFamily="34" charset="0"/>
      <p:regular r:id="rId13"/>
      <p:bold r:id="rId14"/>
      <p:italic r:id="rId15"/>
      <p:boldItalic r:id="rId16"/>
    </p:embeddedFont>
    <p:embeddedFont>
      <p:font typeface="HK Grotesk" panose="020B0604020202020204" charset="0"/>
      <p:regular r:id="rId17"/>
    </p:embeddedFont>
    <p:embeddedFont>
      <p:font typeface="HK Grotesk Bold" panose="020B0604020202020204" charset="0"/>
      <p:regular r:id="rId18"/>
    </p:embeddedFont>
    <p:embeddedFont>
      <p:font typeface="Lovelo" panose="020B0604020202020204" charset="0"/>
      <p:regular r:id="rId19"/>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autoAdjust="0"/>
    <p:restoredTop sz="94622" autoAdjust="0"/>
  </p:normalViewPr>
  <p:slideViewPr>
    <p:cSldViewPr>
      <p:cViewPr varScale="1">
        <p:scale>
          <a:sx n="54" d="100"/>
          <a:sy n="54" d="100"/>
        </p:scale>
        <p:origin x="754" y="82"/>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1.fntdata"/><Relationship Id="rId18" Type="http://schemas.openxmlformats.org/officeDocument/2006/relationships/font" Target="fonts/font6.fntdata"/><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5.fntdata"/><Relationship Id="rId2" Type="http://schemas.openxmlformats.org/officeDocument/2006/relationships/slide" Target="slides/slide1.xml"/><Relationship Id="rId16" Type="http://schemas.openxmlformats.org/officeDocument/2006/relationships/font" Target="fonts/font4.fntdata"/><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font" Target="fonts/font3.fntdata"/><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font" Target="fonts/font7.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2.fntdata"/><Relationship Id="rId22" Type="http://schemas.openxmlformats.org/officeDocument/2006/relationships/theme" Target="theme/theme1.xml"/></Relationships>
</file>

<file path=ppt/media/image1.jpeg>
</file>

<file path=ppt/media/image2.jpeg>
</file>

<file path=ppt/media/image3.jpeg>
</file>

<file path=ppt/media/image4.jpeg>
</file>

<file path=ppt/media/image5.jpeg>
</file>

<file path=ppt/media/image6.jpeg>
</file>

<file path=ppt/media/image7.jpeg>
</file>

<file path=ppt/media/image8.jpeg>
</file>

<file path=ppt/media/image9.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9/10/2024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‹Nº›</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9/10/2024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‹Nº›</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9/10/2024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‹Nº›</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9/10/2024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‹Nº›</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9/10/2024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‹Nº›</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9/10/2024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‹Nº›</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9/10/2024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‹Nº›</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9/10/2024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‹Nº›</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9/10/2024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‹Nº›</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9/10/2024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‹Nº›</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9/10/2024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‹Nº›</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9/10/2024</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‹Nº›</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9333" b="-9333"/>
            </a:stretch>
          </a:blipFill>
        </p:spPr>
      </p:sp>
      <p:sp>
        <p:nvSpPr>
          <p:cNvPr id="3" name="TextBox 3"/>
          <p:cNvSpPr txBox="1"/>
          <p:nvPr/>
        </p:nvSpPr>
        <p:spPr>
          <a:xfrm>
            <a:off x="819207" y="2440628"/>
            <a:ext cx="16649587" cy="1517732"/>
          </a:xfrm>
          <a:prstGeom prst="rect">
            <a:avLst/>
          </a:prstGeom>
        </p:spPr>
        <p:txBody>
          <a:bodyPr lIns="0" tIns="0" rIns="0" bIns="0" rtlCol="0" anchor="t">
            <a:spAutoFit/>
          </a:bodyPr>
          <a:lstStyle/>
          <a:p>
            <a:pPr algn="ctr">
              <a:lnSpc>
                <a:spcPts val="11976"/>
              </a:lnSpc>
            </a:pPr>
            <a:r>
              <a:rPr lang="en-US" sz="10064">
                <a:solidFill>
                  <a:srgbClr val="FFFFFF"/>
                </a:solidFill>
                <a:latin typeface="Lovelo"/>
                <a:ea typeface="Lovelo"/>
                <a:cs typeface="Lovelo"/>
                <a:sym typeface="Lovelo"/>
              </a:rPr>
              <a:t>PROPUESTA DE PROYECTO</a:t>
            </a:r>
          </a:p>
        </p:txBody>
      </p:sp>
      <p:sp>
        <p:nvSpPr>
          <p:cNvPr id="4" name="TextBox 4"/>
          <p:cNvSpPr txBox="1"/>
          <p:nvPr/>
        </p:nvSpPr>
        <p:spPr>
          <a:xfrm>
            <a:off x="4363191" y="4491155"/>
            <a:ext cx="9561618" cy="970065"/>
          </a:xfrm>
          <a:prstGeom prst="rect">
            <a:avLst/>
          </a:prstGeom>
        </p:spPr>
        <p:txBody>
          <a:bodyPr lIns="0" tIns="0" rIns="0" bIns="0" rtlCol="0" anchor="t">
            <a:spAutoFit/>
          </a:bodyPr>
          <a:lstStyle/>
          <a:p>
            <a:pPr marL="0" lvl="0" indent="0" algn="ctr">
              <a:lnSpc>
                <a:spcPts val="7533"/>
              </a:lnSpc>
              <a:spcBef>
                <a:spcPct val="0"/>
              </a:spcBef>
            </a:pPr>
            <a:r>
              <a:rPr lang="en-US" sz="6330">
                <a:solidFill>
                  <a:srgbClr val="FFFFFF"/>
                </a:solidFill>
                <a:latin typeface="HK Grotesk"/>
                <a:ea typeface="HK Grotesk"/>
                <a:cs typeface="HK Grotesk"/>
                <a:sym typeface="HK Grotesk"/>
              </a:rPr>
              <a:t>Rápido&amp;Sabroso</a:t>
            </a:r>
          </a:p>
        </p:txBody>
      </p:sp>
      <p:sp>
        <p:nvSpPr>
          <p:cNvPr id="5" name="TextBox 5"/>
          <p:cNvSpPr txBox="1"/>
          <p:nvPr/>
        </p:nvSpPr>
        <p:spPr>
          <a:xfrm>
            <a:off x="1028700" y="6600825"/>
            <a:ext cx="3703751" cy="2657475"/>
          </a:xfrm>
          <a:prstGeom prst="rect">
            <a:avLst/>
          </a:prstGeom>
        </p:spPr>
        <p:txBody>
          <a:bodyPr lIns="0" tIns="0" rIns="0" bIns="0" rtlCol="0" anchor="t">
            <a:spAutoFit/>
          </a:bodyPr>
          <a:lstStyle/>
          <a:p>
            <a:pPr algn="just">
              <a:lnSpc>
                <a:spcPts val="4200"/>
              </a:lnSpc>
            </a:pPr>
            <a:r>
              <a:rPr lang="en-US" sz="3000">
                <a:solidFill>
                  <a:srgbClr val="FFFFFF"/>
                </a:solidFill>
                <a:latin typeface="HK Grotesk"/>
                <a:ea typeface="HK Grotesk"/>
                <a:cs typeface="HK Grotesk"/>
                <a:sym typeface="HK Grotesk"/>
              </a:rPr>
              <a:t>Integrantes:</a:t>
            </a:r>
          </a:p>
          <a:p>
            <a:pPr marL="647702" lvl="1" indent="-323851" algn="just">
              <a:lnSpc>
                <a:spcPts val="4200"/>
              </a:lnSpc>
              <a:buFont typeface="Arial"/>
              <a:buChar char="•"/>
            </a:pPr>
            <a:r>
              <a:rPr lang="en-US" sz="3000">
                <a:solidFill>
                  <a:srgbClr val="FFFFFF"/>
                </a:solidFill>
                <a:latin typeface="HK Grotesk"/>
                <a:ea typeface="HK Grotesk"/>
                <a:cs typeface="HK Grotesk"/>
                <a:sym typeface="HK Grotesk"/>
              </a:rPr>
              <a:t>Johann Vega</a:t>
            </a:r>
          </a:p>
          <a:p>
            <a:pPr marL="647702" lvl="1" indent="-323851" algn="just">
              <a:lnSpc>
                <a:spcPts val="4200"/>
              </a:lnSpc>
              <a:buFont typeface="Arial"/>
              <a:buChar char="•"/>
            </a:pPr>
            <a:r>
              <a:rPr lang="en-US" sz="3000">
                <a:solidFill>
                  <a:srgbClr val="FFFFFF"/>
                </a:solidFill>
                <a:latin typeface="HK Grotesk"/>
                <a:ea typeface="HK Grotesk"/>
                <a:cs typeface="HK Grotesk"/>
                <a:sym typeface="HK Grotesk"/>
              </a:rPr>
              <a:t>Franco Álvarez</a:t>
            </a:r>
          </a:p>
          <a:p>
            <a:pPr marL="647702" lvl="1" indent="-323851" algn="just">
              <a:lnSpc>
                <a:spcPts val="4200"/>
              </a:lnSpc>
              <a:buFont typeface="Arial"/>
              <a:buChar char="•"/>
            </a:pPr>
            <a:r>
              <a:rPr lang="en-US" sz="3000">
                <a:solidFill>
                  <a:srgbClr val="FFFFFF"/>
                </a:solidFill>
                <a:latin typeface="HK Grotesk"/>
                <a:ea typeface="HK Grotesk"/>
                <a:cs typeface="HK Grotesk"/>
                <a:sym typeface="HK Grotesk"/>
              </a:rPr>
              <a:t>Gabriel Morales</a:t>
            </a:r>
          </a:p>
          <a:p>
            <a:pPr marL="647702" lvl="1" indent="-323851" algn="just">
              <a:lnSpc>
                <a:spcPts val="4200"/>
              </a:lnSpc>
              <a:buFont typeface="Arial"/>
              <a:buChar char="•"/>
            </a:pPr>
            <a:r>
              <a:rPr lang="en-US" sz="3000">
                <a:solidFill>
                  <a:srgbClr val="FFFFFF"/>
                </a:solidFill>
                <a:latin typeface="HK Grotesk"/>
                <a:ea typeface="HK Grotesk"/>
                <a:cs typeface="HK Grotesk"/>
                <a:sym typeface="HK Grotesk"/>
              </a:rPr>
              <a:t>Pablo Carvajal</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11220868" y="0"/>
            <a:ext cx="7067132" cy="10287000"/>
            <a:chOff x="0" y="0"/>
            <a:chExt cx="1094884" cy="1593725"/>
          </a:xfrm>
        </p:grpSpPr>
        <p:sp>
          <p:nvSpPr>
            <p:cNvPr id="3" name="Freeform 3"/>
            <p:cNvSpPr/>
            <p:nvPr/>
          </p:nvSpPr>
          <p:spPr>
            <a:xfrm>
              <a:off x="0" y="0"/>
              <a:ext cx="1094884" cy="1593725"/>
            </a:xfrm>
            <a:custGeom>
              <a:avLst/>
              <a:gdLst/>
              <a:ahLst/>
              <a:cxnLst/>
              <a:rect l="l" t="t" r="r" b="b"/>
              <a:pathLst>
                <a:path w="1094884" h="1593725">
                  <a:moveTo>
                    <a:pt x="0" y="0"/>
                  </a:moveTo>
                  <a:lnTo>
                    <a:pt x="1094884" y="0"/>
                  </a:lnTo>
                  <a:lnTo>
                    <a:pt x="1094884" y="1593725"/>
                  </a:lnTo>
                  <a:lnTo>
                    <a:pt x="0" y="1593725"/>
                  </a:lnTo>
                  <a:close/>
                </a:path>
              </a:pathLst>
            </a:custGeom>
            <a:blipFill>
              <a:blip r:embed="rId2"/>
              <a:stretch>
                <a:fillRect l="-47040" r="-47040"/>
              </a:stretch>
            </a:blipFill>
          </p:spPr>
        </p:sp>
      </p:grpSp>
      <p:sp>
        <p:nvSpPr>
          <p:cNvPr id="4" name="TextBox 4"/>
          <p:cNvSpPr txBox="1"/>
          <p:nvPr/>
        </p:nvSpPr>
        <p:spPr>
          <a:xfrm>
            <a:off x="852061" y="2510790"/>
            <a:ext cx="9789291" cy="5217795"/>
          </a:xfrm>
          <a:prstGeom prst="rect">
            <a:avLst/>
          </a:prstGeom>
        </p:spPr>
        <p:txBody>
          <a:bodyPr lIns="0" tIns="0" rIns="0" bIns="0" rtlCol="0" anchor="t">
            <a:spAutoFit/>
          </a:bodyPr>
          <a:lstStyle/>
          <a:p>
            <a:pPr marL="0" lvl="0" indent="0" algn="just">
              <a:lnSpc>
                <a:spcPts val="3779"/>
              </a:lnSpc>
              <a:spcBef>
                <a:spcPct val="0"/>
              </a:spcBef>
            </a:pPr>
            <a:r>
              <a:rPr lang="en-US" sz="2700">
                <a:solidFill>
                  <a:srgbClr val="000000"/>
                </a:solidFill>
                <a:latin typeface="HK Grotesk"/>
                <a:ea typeface="HK Grotesk"/>
                <a:cs typeface="HK Grotesk"/>
                <a:sym typeface="HK Grotesk"/>
              </a:rPr>
              <a:t>El proyecto “Rápido &amp; Sabroso” busca transformar la experiencia de compra de comida rápida mediante una plataforma web que centraliza la búsqueda, comparación y compra de opciones en un solo lugar. Utilizando tecnologías avanzadas como Python y Django, y aplicando metodologías ágiles como Scrum, el proyecto garantiza una gestión eficiente y adaptable. La implementación de una base de datos MySQL y un diseño intuitivo asegura una experiencia de usuario óptima. Este enfoque innovador no solo simplifica el proceso para los usuarios, sino que también permite al equipo desarrollar habilidades clave en desarrollo web, gestión de proyectos y administración de bases de datos.</a:t>
            </a:r>
          </a:p>
        </p:txBody>
      </p:sp>
      <p:sp>
        <p:nvSpPr>
          <p:cNvPr id="5" name="TextBox 5"/>
          <p:cNvSpPr txBox="1"/>
          <p:nvPr/>
        </p:nvSpPr>
        <p:spPr>
          <a:xfrm>
            <a:off x="1962664" y="904875"/>
            <a:ext cx="7568084" cy="947376"/>
          </a:xfrm>
          <a:prstGeom prst="rect">
            <a:avLst/>
          </a:prstGeom>
        </p:spPr>
        <p:txBody>
          <a:bodyPr lIns="0" tIns="0" rIns="0" bIns="0" rtlCol="0" anchor="t">
            <a:spAutoFit/>
          </a:bodyPr>
          <a:lstStyle/>
          <a:p>
            <a:pPr algn="ctr">
              <a:lnSpc>
                <a:spcPts val="7632"/>
              </a:lnSpc>
            </a:pPr>
            <a:r>
              <a:rPr lang="en-US" sz="5451" b="1">
                <a:solidFill>
                  <a:srgbClr val="000000"/>
                </a:solidFill>
                <a:latin typeface="Lovelo"/>
                <a:ea typeface="Lovelo"/>
                <a:cs typeface="Lovelo"/>
                <a:sym typeface="Lovelo"/>
              </a:rPr>
              <a:t>CONCLUSIÓN</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9333" b="-9333"/>
            </a:stretch>
          </a:blipFill>
        </p:spPr>
      </p:sp>
      <p:sp>
        <p:nvSpPr>
          <p:cNvPr id="3" name="TextBox 3"/>
          <p:cNvSpPr txBox="1"/>
          <p:nvPr/>
        </p:nvSpPr>
        <p:spPr>
          <a:xfrm>
            <a:off x="2515557" y="1829342"/>
            <a:ext cx="13256885" cy="3512819"/>
          </a:xfrm>
          <a:prstGeom prst="rect">
            <a:avLst/>
          </a:prstGeom>
        </p:spPr>
        <p:txBody>
          <a:bodyPr lIns="0" tIns="0" rIns="0" bIns="0" rtlCol="0" anchor="t">
            <a:spAutoFit/>
          </a:bodyPr>
          <a:lstStyle/>
          <a:p>
            <a:pPr algn="ctr">
              <a:lnSpc>
                <a:spcPts val="28784"/>
              </a:lnSpc>
            </a:pPr>
            <a:r>
              <a:rPr lang="en-US" sz="20560" b="1">
                <a:solidFill>
                  <a:srgbClr val="FFFFFF"/>
                </a:solidFill>
                <a:latin typeface="Lovelo"/>
                <a:ea typeface="Lovelo"/>
                <a:cs typeface="Lovelo"/>
                <a:sym typeface="Lovelo"/>
              </a:rPr>
              <a:t>¡GRACIAS!</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9111" b="-9111"/>
            </a:stretch>
          </a:blipFill>
        </p:spPr>
      </p:sp>
      <p:grpSp>
        <p:nvGrpSpPr>
          <p:cNvPr id="3" name="Group 3"/>
          <p:cNvGrpSpPr/>
          <p:nvPr/>
        </p:nvGrpSpPr>
        <p:grpSpPr>
          <a:xfrm>
            <a:off x="1724489" y="2630184"/>
            <a:ext cx="3594263" cy="1561610"/>
            <a:chOff x="0" y="0"/>
            <a:chExt cx="946637" cy="411288"/>
          </a:xfrm>
        </p:grpSpPr>
        <p:sp>
          <p:nvSpPr>
            <p:cNvPr id="4" name="Freeform 4"/>
            <p:cNvSpPr/>
            <p:nvPr/>
          </p:nvSpPr>
          <p:spPr>
            <a:xfrm>
              <a:off x="0" y="0"/>
              <a:ext cx="946637" cy="411288"/>
            </a:xfrm>
            <a:custGeom>
              <a:avLst/>
              <a:gdLst/>
              <a:ahLst/>
              <a:cxnLst/>
              <a:rect l="l" t="t" r="r" b="b"/>
              <a:pathLst>
                <a:path w="946637" h="411288">
                  <a:moveTo>
                    <a:pt x="137854" y="0"/>
                  </a:moveTo>
                  <a:lnTo>
                    <a:pt x="808783" y="0"/>
                  </a:lnTo>
                  <a:cubicBezTo>
                    <a:pt x="845344" y="0"/>
                    <a:pt x="880408" y="14524"/>
                    <a:pt x="906261" y="40376"/>
                  </a:cubicBezTo>
                  <a:cubicBezTo>
                    <a:pt x="932113" y="66229"/>
                    <a:pt x="946637" y="101293"/>
                    <a:pt x="946637" y="137854"/>
                  </a:cubicBezTo>
                  <a:lnTo>
                    <a:pt x="946637" y="273434"/>
                  </a:lnTo>
                  <a:cubicBezTo>
                    <a:pt x="946637" y="309996"/>
                    <a:pt x="932113" y="345059"/>
                    <a:pt x="906261" y="370912"/>
                  </a:cubicBezTo>
                  <a:cubicBezTo>
                    <a:pt x="880408" y="396764"/>
                    <a:pt x="845344" y="411288"/>
                    <a:pt x="808783" y="411288"/>
                  </a:cubicBezTo>
                  <a:lnTo>
                    <a:pt x="137854" y="411288"/>
                  </a:lnTo>
                  <a:cubicBezTo>
                    <a:pt x="101293" y="411288"/>
                    <a:pt x="66229" y="396764"/>
                    <a:pt x="40376" y="370912"/>
                  </a:cubicBezTo>
                  <a:cubicBezTo>
                    <a:pt x="14524" y="345059"/>
                    <a:pt x="0" y="309996"/>
                    <a:pt x="0" y="273434"/>
                  </a:cubicBezTo>
                  <a:lnTo>
                    <a:pt x="0" y="137854"/>
                  </a:lnTo>
                  <a:cubicBezTo>
                    <a:pt x="0" y="101293"/>
                    <a:pt x="14524" y="66229"/>
                    <a:pt x="40376" y="40376"/>
                  </a:cubicBezTo>
                  <a:cubicBezTo>
                    <a:pt x="66229" y="14524"/>
                    <a:pt x="101293" y="0"/>
                    <a:pt x="137854" y="0"/>
                  </a:cubicBezTo>
                  <a:close/>
                </a:path>
              </a:pathLst>
            </a:custGeom>
            <a:solidFill>
              <a:srgbClr val="FFFFFF"/>
            </a:solidFill>
            <a:ln cap="rnd">
              <a:noFill/>
              <a:prstDash val="solid"/>
              <a:round/>
            </a:ln>
          </p:spPr>
        </p:sp>
        <p:sp>
          <p:nvSpPr>
            <p:cNvPr id="5" name="TextBox 5"/>
            <p:cNvSpPr txBox="1"/>
            <p:nvPr/>
          </p:nvSpPr>
          <p:spPr>
            <a:xfrm>
              <a:off x="0" y="-38100"/>
              <a:ext cx="946637" cy="449388"/>
            </a:xfrm>
            <a:prstGeom prst="rect">
              <a:avLst/>
            </a:prstGeom>
          </p:spPr>
          <p:txBody>
            <a:bodyPr lIns="50800" tIns="50800" rIns="50800" bIns="50800" rtlCol="0" anchor="ctr"/>
            <a:lstStyle/>
            <a:p>
              <a:pPr algn="ctr">
                <a:lnSpc>
                  <a:spcPts val="2659"/>
                </a:lnSpc>
              </a:pPr>
              <a:endParaRPr/>
            </a:p>
          </p:txBody>
        </p:sp>
      </p:grpSp>
      <p:grpSp>
        <p:nvGrpSpPr>
          <p:cNvPr id="6" name="Group 6"/>
          <p:cNvGrpSpPr/>
          <p:nvPr/>
        </p:nvGrpSpPr>
        <p:grpSpPr>
          <a:xfrm>
            <a:off x="3147346" y="2255910"/>
            <a:ext cx="748549" cy="748549"/>
            <a:chOff x="0" y="0"/>
            <a:chExt cx="812800" cy="812800"/>
          </a:xfrm>
        </p:grpSpPr>
        <p:sp>
          <p:nvSpPr>
            <p:cNvPr id="7" name="Freeform 7"/>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5887A2"/>
            </a:solidFill>
            <a:ln cap="sq">
              <a:noFill/>
              <a:prstDash val="solid"/>
              <a:miter/>
            </a:ln>
          </p:spPr>
        </p:sp>
        <p:sp>
          <p:nvSpPr>
            <p:cNvPr id="8" name="TextBox 8"/>
            <p:cNvSpPr txBox="1"/>
            <p:nvPr/>
          </p:nvSpPr>
          <p:spPr>
            <a:xfrm>
              <a:off x="76200" y="38100"/>
              <a:ext cx="660400" cy="698500"/>
            </a:xfrm>
            <a:prstGeom prst="rect">
              <a:avLst/>
            </a:prstGeom>
          </p:spPr>
          <p:txBody>
            <a:bodyPr lIns="50800" tIns="50800" rIns="50800" bIns="50800" rtlCol="0" anchor="ctr"/>
            <a:lstStyle/>
            <a:p>
              <a:pPr algn="ctr">
                <a:lnSpc>
                  <a:spcPts val="2659"/>
                </a:lnSpc>
              </a:pPr>
              <a:endParaRPr/>
            </a:p>
          </p:txBody>
        </p:sp>
      </p:grpSp>
      <p:grpSp>
        <p:nvGrpSpPr>
          <p:cNvPr id="9" name="Group 9"/>
          <p:cNvGrpSpPr/>
          <p:nvPr/>
        </p:nvGrpSpPr>
        <p:grpSpPr>
          <a:xfrm>
            <a:off x="5442452" y="2630184"/>
            <a:ext cx="3594263" cy="1561610"/>
            <a:chOff x="0" y="0"/>
            <a:chExt cx="946637" cy="411288"/>
          </a:xfrm>
        </p:grpSpPr>
        <p:sp>
          <p:nvSpPr>
            <p:cNvPr id="10" name="Freeform 10"/>
            <p:cNvSpPr/>
            <p:nvPr/>
          </p:nvSpPr>
          <p:spPr>
            <a:xfrm>
              <a:off x="0" y="0"/>
              <a:ext cx="946637" cy="411288"/>
            </a:xfrm>
            <a:custGeom>
              <a:avLst/>
              <a:gdLst/>
              <a:ahLst/>
              <a:cxnLst/>
              <a:rect l="l" t="t" r="r" b="b"/>
              <a:pathLst>
                <a:path w="946637" h="411288">
                  <a:moveTo>
                    <a:pt x="137854" y="0"/>
                  </a:moveTo>
                  <a:lnTo>
                    <a:pt x="808783" y="0"/>
                  </a:lnTo>
                  <a:cubicBezTo>
                    <a:pt x="845344" y="0"/>
                    <a:pt x="880408" y="14524"/>
                    <a:pt x="906261" y="40376"/>
                  </a:cubicBezTo>
                  <a:cubicBezTo>
                    <a:pt x="932113" y="66229"/>
                    <a:pt x="946637" y="101293"/>
                    <a:pt x="946637" y="137854"/>
                  </a:cubicBezTo>
                  <a:lnTo>
                    <a:pt x="946637" y="273434"/>
                  </a:lnTo>
                  <a:cubicBezTo>
                    <a:pt x="946637" y="309996"/>
                    <a:pt x="932113" y="345059"/>
                    <a:pt x="906261" y="370912"/>
                  </a:cubicBezTo>
                  <a:cubicBezTo>
                    <a:pt x="880408" y="396764"/>
                    <a:pt x="845344" y="411288"/>
                    <a:pt x="808783" y="411288"/>
                  </a:cubicBezTo>
                  <a:lnTo>
                    <a:pt x="137854" y="411288"/>
                  </a:lnTo>
                  <a:cubicBezTo>
                    <a:pt x="101293" y="411288"/>
                    <a:pt x="66229" y="396764"/>
                    <a:pt x="40376" y="370912"/>
                  </a:cubicBezTo>
                  <a:cubicBezTo>
                    <a:pt x="14524" y="345059"/>
                    <a:pt x="0" y="309996"/>
                    <a:pt x="0" y="273434"/>
                  </a:cubicBezTo>
                  <a:lnTo>
                    <a:pt x="0" y="137854"/>
                  </a:lnTo>
                  <a:cubicBezTo>
                    <a:pt x="0" y="101293"/>
                    <a:pt x="14524" y="66229"/>
                    <a:pt x="40376" y="40376"/>
                  </a:cubicBezTo>
                  <a:cubicBezTo>
                    <a:pt x="66229" y="14524"/>
                    <a:pt x="101293" y="0"/>
                    <a:pt x="137854" y="0"/>
                  </a:cubicBezTo>
                  <a:close/>
                </a:path>
              </a:pathLst>
            </a:custGeom>
            <a:solidFill>
              <a:srgbClr val="FFFFFF"/>
            </a:solidFill>
            <a:ln cap="rnd">
              <a:noFill/>
              <a:prstDash val="solid"/>
              <a:round/>
            </a:ln>
          </p:spPr>
        </p:sp>
        <p:sp>
          <p:nvSpPr>
            <p:cNvPr id="11" name="TextBox 11"/>
            <p:cNvSpPr txBox="1"/>
            <p:nvPr/>
          </p:nvSpPr>
          <p:spPr>
            <a:xfrm>
              <a:off x="0" y="-38100"/>
              <a:ext cx="946637" cy="449388"/>
            </a:xfrm>
            <a:prstGeom prst="rect">
              <a:avLst/>
            </a:prstGeom>
          </p:spPr>
          <p:txBody>
            <a:bodyPr lIns="50800" tIns="50800" rIns="50800" bIns="50800" rtlCol="0" anchor="ctr"/>
            <a:lstStyle/>
            <a:p>
              <a:pPr algn="ctr">
                <a:lnSpc>
                  <a:spcPts val="2659"/>
                </a:lnSpc>
              </a:pPr>
              <a:endParaRPr/>
            </a:p>
          </p:txBody>
        </p:sp>
      </p:grpSp>
      <p:grpSp>
        <p:nvGrpSpPr>
          <p:cNvPr id="12" name="Group 12"/>
          <p:cNvGrpSpPr/>
          <p:nvPr/>
        </p:nvGrpSpPr>
        <p:grpSpPr>
          <a:xfrm>
            <a:off x="6865309" y="2255910"/>
            <a:ext cx="748549" cy="748549"/>
            <a:chOff x="0" y="0"/>
            <a:chExt cx="812800" cy="812800"/>
          </a:xfrm>
        </p:grpSpPr>
        <p:sp>
          <p:nvSpPr>
            <p:cNvPr id="13" name="Freeform 13"/>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5887A2"/>
            </a:solidFill>
            <a:ln cap="sq">
              <a:noFill/>
              <a:prstDash val="solid"/>
              <a:miter/>
            </a:ln>
          </p:spPr>
        </p:sp>
        <p:sp>
          <p:nvSpPr>
            <p:cNvPr id="14" name="TextBox 14"/>
            <p:cNvSpPr txBox="1"/>
            <p:nvPr/>
          </p:nvSpPr>
          <p:spPr>
            <a:xfrm>
              <a:off x="76200" y="38100"/>
              <a:ext cx="660400" cy="698500"/>
            </a:xfrm>
            <a:prstGeom prst="rect">
              <a:avLst/>
            </a:prstGeom>
          </p:spPr>
          <p:txBody>
            <a:bodyPr lIns="50800" tIns="50800" rIns="50800" bIns="50800" rtlCol="0" anchor="ctr"/>
            <a:lstStyle/>
            <a:p>
              <a:pPr marL="0" lvl="0" indent="0" algn="ctr">
                <a:lnSpc>
                  <a:spcPts val="2659"/>
                </a:lnSpc>
                <a:spcBef>
                  <a:spcPct val="0"/>
                </a:spcBef>
              </a:pPr>
              <a:endParaRPr/>
            </a:p>
          </p:txBody>
        </p:sp>
      </p:grpSp>
      <p:grpSp>
        <p:nvGrpSpPr>
          <p:cNvPr id="15" name="Group 15"/>
          <p:cNvGrpSpPr/>
          <p:nvPr/>
        </p:nvGrpSpPr>
        <p:grpSpPr>
          <a:xfrm>
            <a:off x="9179762" y="2630184"/>
            <a:ext cx="3594263" cy="1561610"/>
            <a:chOff x="0" y="0"/>
            <a:chExt cx="946637" cy="411288"/>
          </a:xfrm>
        </p:grpSpPr>
        <p:sp>
          <p:nvSpPr>
            <p:cNvPr id="16" name="Freeform 16"/>
            <p:cNvSpPr/>
            <p:nvPr/>
          </p:nvSpPr>
          <p:spPr>
            <a:xfrm>
              <a:off x="0" y="0"/>
              <a:ext cx="946637" cy="411288"/>
            </a:xfrm>
            <a:custGeom>
              <a:avLst/>
              <a:gdLst/>
              <a:ahLst/>
              <a:cxnLst/>
              <a:rect l="l" t="t" r="r" b="b"/>
              <a:pathLst>
                <a:path w="946637" h="411288">
                  <a:moveTo>
                    <a:pt x="137854" y="0"/>
                  </a:moveTo>
                  <a:lnTo>
                    <a:pt x="808783" y="0"/>
                  </a:lnTo>
                  <a:cubicBezTo>
                    <a:pt x="845344" y="0"/>
                    <a:pt x="880408" y="14524"/>
                    <a:pt x="906261" y="40376"/>
                  </a:cubicBezTo>
                  <a:cubicBezTo>
                    <a:pt x="932113" y="66229"/>
                    <a:pt x="946637" y="101293"/>
                    <a:pt x="946637" y="137854"/>
                  </a:cubicBezTo>
                  <a:lnTo>
                    <a:pt x="946637" y="273434"/>
                  </a:lnTo>
                  <a:cubicBezTo>
                    <a:pt x="946637" y="309996"/>
                    <a:pt x="932113" y="345059"/>
                    <a:pt x="906261" y="370912"/>
                  </a:cubicBezTo>
                  <a:cubicBezTo>
                    <a:pt x="880408" y="396764"/>
                    <a:pt x="845344" y="411288"/>
                    <a:pt x="808783" y="411288"/>
                  </a:cubicBezTo>
                  <a:lnTo>
                    <a:pt x="137854" y="411288"/>
                  </a:lnTo>
                  <a:cubicBezTo>
                    <a:pt x="101293" y="411288"/>
                    <a:pt x="66229" y="396764"/>
                    <a:pt x="40376" y="370912"/>
                  </a:cubicBezTo>
                  <a:cubicBezTo>
                    <a:pt x="14524" y="345059"/>
                    <a:pt x="0" y="309996"/>
                    <a:pt x="0" y="273434"/>
                  </a:cubicBezTo>
                  <a:lnTo>
                    <a:pt x="0" y="137854"/>
                  </a:lnTo>
                  <a:cubicBezTo>
                    <a:pt x="0" y="101293"/>
                    <a:pt x="14524" y="66229"/>
                    <a:pt x="40376" y="40376"/>
                  </a:cubicBezTo>
                  <a:cubicBezTo>
                    <a:pt x="66229" y="14524"/>
                    <a:pt x="101293" y="0"/>
                    <a:pt x="137854" y="0"/>
                  </a:cubicBezTo>
                  <a:close/>
                </a:path>
              </a:pathLst>
            </a:custGeom>
            <a:solidFill>
              <a:srgbClr val="FFFFFF"/>
            </a:solidFill>
            <a:ln cap="rnd">
              <a:noFill/>
              <a:prstDash val="solid"/>
              <a:round/>
            </a:ln>
          </p:spPr>
        </p:sp>
        <p:sp>
          <p:nvSpPr>
            <p:cNvPr id="17" name="TextBox 17"/>
            <p:cNvSpPr txBox="1"/>
            <p:nvPr/>
          </p:nvSpPr>
          <p:spPr>
            <a:xfrm>
              <a:off x="0" y="-38100"/>
              <a:ext cx="946637" cy="449388"/>
            </a:xfrm>
            <a:prstGeom prst="rect">
              <a:avLst/>
            </a:prstGeom>
          </p:spPr>
          <p:txBody>
            <a:bodyPr lIns="50800" tIns="50800" rIns="50800" bIns="50800" rtlCol="0" anchor="ctr"/>
            <a:lstStyle/>
            <a:p>
              <a:pPr algn="ctr">
                <a:lnSpc>
                  <a:spcPts val="2659"/>
                </a:lnSpc>
              </a:pPr>
              <a:endParaRPr/>
            </a:p>
          </p:txBody>
        </p:sp>
      </p:grpSp>
      <p:grpSp>
        <p:nvGrpSpPr>
          <p:cNvPr id="18" name="Group 18"/>
          <p:cNvGrpSpPr/>
          <p:nvPr/>
        </p:nvGrpSpPr>
        <p:grpSpPr>
          <a:xfrm>
            <a:off x="10602619" y="2255910"/>
            <a:ext cx="748549" cy="748549"/>
            <a:chOff x="0" y="0"/>
            <a:chExt cx="812800" cy="812800"/>
          </a:xfrm>
        </p:grpSpPr>
        <p:sp>
          <p:nvSpPr>
            <p:cNvPr id="19" name="Freeform 19"/>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5887A2"/>
            </a:solidFill>
            <a:ln cap="sq">
              <a:noFill/>
              <a:prstDash val="solid"/>
              <a:miter/>
            </a:ln>
          </p:spPr>
        </p:sp>
        <p:sp>
          <p:nvSpPr>
            <p:cNvPr id="20" name="TextBox 20"/>
            <p:cNvSpPr txBox="1"/>
            <p:nvPr/>
          </p:nvSpPr>
          <p:spPr>
            <a:xfrm>
              <a:off x="76200" y="38100"/>
              <a:ext cx="660400" cy="698500"/>
            </a:xfrm>
            <a:prstGeom prst="rect">
              <a:avLst/>
            </a:prstGeom>
          </p:spPr>
          <p:txBody>
            <a:bodyPr lIns="50800" tIns="50800" rIns="50800" bIns="50800" rtlCol="0" anchor="ctr"/>
            <a:lstStyle/>
            <a:p>
              <a:pPr marL="0" lvl="0" indent="0" algn="ctr">
                <a:lnSpc>
                  <a:spcPts val="2659"/>
                </a:lnSpc>
                <a:spcBef>
                  <a:spcPct val="0"/>
                </a:spcBef>
              </a:pPr>
              <a:endParaRPr/>
            </a:p>
          </p:txBody>
        </p:sp>
      </p:grpSp>
      <p:grpSp>
        <p:nvGrpSpPr>
          <p:cNvPr id="21" name="Group 21"/>
          <p:cNvGrpSpPr/>
          <p:nvPr/>
        </p:nvGrpSpPr>
        <p:grpSpPr>
          <a:xfrm>
            <a:off x="12897724" y="2630184"/>
            <a:ext cx="3594263" cy="1561610"/>
            <a:chOff x="0" y="0"/>
            <a:chExt cx="946637" cy="411288"/>
          </a:xfrm>
        </p:grpSpPr>
        <p:sp>
          <p:nvSpPr>
            <p:cNvPr id="22" name="Freeform 22"/>
            <p:cNvSpPr/>
            <p:nvPr/>
          </p:nvSpPr>
          <p:spPr>
            <a:xfrm>
              <a:off x="0" y="0"/>
              <a:ext cx="946637" cy="411288"/>
            </a:xfrm>
            <a:custGeom>
              <a:avLst/>
              <a:gdLst/>
              <a:ahLst/>
              <a:cxnLst/>
              <a:rect l="l" t="t" r="r" b="b"/>
              <a:pathLst>
                <a:path w="946637" h="411288">
                  <a:moveTo>
                    <a:pt x="137854" y="0"/>
                  </a:moveTo>
                  <a:lnTo>
                    <a:pt x="808783" y="0"/>
                  </a:lnTo>
                  <a:cubicBezTo>
                    <a:pt x="845344" y="0"/>
                    <a:pt x="880408" y="14524"/>
                    <a:pt x="906261" y="40376"/>
                  </a:cubicBezTo>
                  <a:cubicBezTo>
                    <a:pt x="932113" y="66229"/>
                    <a:pt x="946637" y="101293"/>
                    <a:pt x="946637" y="137854"/>
                  </a:cubicBezTo>
                  <a:lnTo>
                    <a:pt x="946637" y="273434"/>
                  </a:lnTo>
                  <a:cubicBezTo>
                    <a:pt x="946637" y="309996"/>
                    <a:pt x="932113" y="345059"/>
                    <a:pt x="906261" y="370912"/>
                  </a:cubicBezTo>
                  <a:cubicBezTo>
                    <a:pt x="880408" y="396764"/>
                    <a:pt x="845344" y="411288"/>
                    <a:pt x="808783" y="411288"/>
                  </a:cubicBezTo>
                  <a:lnTo>
                    <a:pt x="137854" y="411288"/>
                  </a:lnTo>
                  <a:cubicBezTo>
                    <a:pt x="101293" y="411288"/>
                    <a:pt x="66229" y="396764"/>
                    <a:pt x="40376" y="370912"/>
                  </a:cubicBezTo>
                  <a:cubicBezTo>
                    <a:pt x="14524" y="345059"/>
                    <a:pt x="0" y="309996"/>
                    <a:pt x="0" y="273434"/>
                  </a:cubicBezTo>
                  <a:lnTo>
                    <a:pt x="0" y="137854"/>
                  </a:lnTo>
                  <a:cubicBezTo>
                    <a:pt x="0" y="101293"/>
                    <a:pt x="14524" y="66229"/>
                    <a:pt x="40376" y="40376"/>
                  </a:cubicBezTo>
                  <a:cubicBezTo>
                    <a:pt x="66229" y="14524"/>
                    <a:pt x="101293" y="0"/>
                    <a:pt x="137854" y="0"/>
                  </a:cubicBezTo>
                  <a:close/>
                </a:path>
              </a:pathLst>
            </a:custGeom>
            <a:solidFill>
              <a:srgbClr val="FFFFFF"/>
            </a:solidFill>
            <a:ln cap="rnd">
              <a:noFill/>
              <a:prstDash val="solid"/>
              <a:round/>
            </a:ln>
          </p:spPr>
        </p:sp>
        <p:sp>
          <p:nvSpPr>
            <p:cNvPr id="23" name="TextBox 23"/>
            <p:cNvSpPr txBox="1"/>
            <p:nvPr/>
          </p:nvSpPr>
          <p:spPr>
            <a:xfrm>
              <a:off x="0" y="-38100"/>
              <a:ext cx="946637" cy="449388"/>
            </a:xfrm>
            <a:prstGeom prst="rect">
              <a:avLst/>
            </a:prstGeom>
          </p:spPr>
          <p:txBody>
            <a:bodyPr lIns="50800" tIns="50800" rIns="50800" bIns="50800" rtlCol="0" anchor="ctr"/>
            <a:lstStyle/>
            <a:p>
              <a:pPr algn="ctr">
                <a:lnSpc>
                  <a:spcPts val="2659"/>
                </a:lnSpc>
              </a:pPr>
              <a:endParaRPr/>
            </a:p>
          </p:txBody>
        </p:sp>
      </p:grpSp>
      <p:grpSp>
        <p:nvGrpSpPr>
          <p:cNvPr id="24" name="Group 24"/>
          <p:cNvGrpSpPr/>
          <p:nvPr/>
        </p:nvGrpSpPr>
        <p:grpSpPr>
          <a:xfrm>
            <a:off x="14320581" y="2255910"/>
            <a:ext cx="748549" cy="748549"/>
            <a:chOff x="0" y="0"/>
            <a:chExt cx="812800" cy="812800"/>
          </a:xfrm>
        </p:grpSpPr>
        <p:sp>
          <p:nvSpPr>
            <p:cNvPr id="25" name="Freeform 25"/>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5887A2"/>
            </a:solidFill>
            <a:ln cap="sq">
              <a:noFill/>
              <a:prstDash val="solid"/>
              <a:miter/>
            </a:ln>
          </p:spPr>
        </p:sp>
        <p:sp>
          <p:nvSpPr>
            <p:cNvPr id="26" name="TextBox 26"/>
            <p:cNvSpPr txBox="1"/>
            <p:nvPr/>
          </p:nvSpPr>
          <p:spPr>
            <a:xfrm>
              <a:off x="76200" y="38100"/>
              <a:ext cx="660400" cy="698500"/>
            </a:xfrm>
            <a:prstGeom prst="rect">
              <a:avLst/>
            </a:prstGeom>
          </p:spPr>
          <p:txBody>
            <a:bodyPr lIns="50800" tIns="50800" rIns="50800" bIns="50800" rtlCol="0" anchor="ctr"/>
            <a:lstStyle/>
            <a:p>
              <a:pPr marL="0" lvl="0" indent="0" algn="ctr">
                <a:lnSpc>
                  <a:spcPts val="2659"/>
                </a:lnSpc>
                <a:spcBef>
                  <a:spcPct val="0"/>
                </a:spcBef>
              </a:pPr>
              <a:endParaRPr/>
            </a:p>
          </p:txBody>
        </p:sp>
      </p:grpSp>
      <p:grpSp>
        <p:nvGrpSpPr>
          <p:cNvPr id="27" name="Group 27"/>
          <p:cNvGrpSpPr/>
          <p:nvPr/>
        </p:nvGrpSpPr>
        <p:grpSpPr>
          <a:xfrm>
            <a:off x="3597918" y="4908969"/>
            <a:ext cx="3594263" cy="1561610"/>
            <a:chOff x="0" y="0"/>
            <a:chExt cx="946637" cy="411288"/>
          </a:xfrm>
        </p:grpSpPr>
        <p:sp>
          <p:nvSpPr>
            <p:cNvPr id="28" name="Freeform 28"/>
            <p:cNvSpPr/>
            <p:nvPr/>
          </p:nvSpPr>
          <p:spPr>
            <a:xfrm>
              <a:off x="0" y="0"/>
              <a:ext cx="946637" cy="411288"/>
            </a:xfrm>
            <a:custGeom>
              <a:avLst/>
              <a:gdLst/>
              <a:ahLst/>
              <a:cxnLst/>
              <a:rect l="l" t="t" r="r" b="b"/>
              <a:pathLst>
                <a:path w="946637" h="411288">
                  <a:moveTo>
                    <a:pt x="137854" y="0"/>
                  </a:moveTo>
                  <a:lnTo>
                    <a:pt x="808783" y="0"/>
                  </a:lnTo>
                  <a:cubicBezTo>
                    <a:pt x="845344" y="0"/>
                    <a:pt x="880408" y="14524"/>
                    <a:pt x="906261" y="40376"/>
                  </a:cubicBezTo>
                  <a:cubicBezTo>
                    <a:pt x="932113" y="66229"/>
                    <a:pt x="946637" y="101293"/>
                    <a:pt x="946637" y="137854"/>
                  </a:cubicBezTo>
                  <a:lnTo>
                    <a:pt x="946637" y="273434"/>
                  </a:lnTo>
                  <a:cubicBezTo>
                    <a:pt x="946637" y="309996"/>
                    <a:pt x="932113" y="345059"/>
                    <a:pt x="906261" y="370912"/>
                  </a:cubicBezTo>
                  <a:cubicBezTo>
                    <a:pt x="880408" y="396764"/>
                    <a:pt x="845344" y="411288"/>
                    <a:pt x="808783" y="411288"/>
                  </a:cubicBezTo>
                  <a:lnTo>
                    <a:pt x="137854" y="411288"/>
                  </a:lnTo>
                  <a:cubicBezTo>
                    <a:pt x="101293" y="411288"/>
                    <a:pt x="66229" y="396764"/>
                    <a:pt x="40376" y="370912"/>
                  </a:cubicBezTo>
                  <a:cubicBezTo>
                    <a:pt x="14524" y="345059"/>
                    <a:pt x="0" y="309996"/>
                    <a:pt x="0" y="273434"/>
                  </a:cubicBezTo>
                  <a:lnTo>
                    <a:pt x="0" y="137854"/>
                  </a:lnTo>
                  <a:cubicBezTo>
                    <a:pt x="0" y="101293"/>
                    <a:pt x="14524" y="66229"/>
                    <a:pt x="40376" y="40376"/>
                  </a:cubicBezTo>
                  <a:cubicBezTo>
                    <a:pt x="66229" y="14524"/>
                    <a:pt x="101293" y="0"/>
                    <a:pt x="137854" y="0"/>
                  </a:cubicBezTo>
                  <a:close/>
                </a:path>
              </a:pathLst>
            </a:custGeom>
            <a:solidFill>
              <a:srgbClr val="FFFFFF"/>
            </a:solidFill>
            <a:ln cap="rnd">
              <a:noFill/>
              <a:prstDash val="solid"/>
              <a:round/>
            </a:ln>
          </p:spPr>
        </p:sp>
        <p:sp>
          <p:nvSpPr>
            <p:cNvPr id="29" name="TextBox 29"/>
            <p:cNvSpPr txBox="1"/>
            <p:nvPr/>
          </p:nvSpPr>
          <p:spPr>
            <a:xfrm>
              <a:off x="0" y="-38100"/>
              <a:ext cx="946637" cy="449388"/>
            </a:xfrm>
            <a:prstGeom prst="rect">
              <a:avLst/>
            </a:prstGeom>
          </p:spPr>
          <p:txBody>
            <a:bodyPr lIns="50800" tIns="50800" rIns="50800" bIns="50800" rtlCol="0" anchor="ctr"/>
            <a:lstStyle/>
            <a:p>
              <a:pPr algn="ctr">
                <a:lnSpc>
                  <a:spcPts val="2659"/>
                </a:lnSpc>
              </a:pPr>
              <a:endParaRPr/>
            </a:p>
          </p:txBody>
        </p:sp>
      </p:grpSp>
      <p:grpSp>
        <p:nvGrpSpPr>
          <p:cNvPr id="30" name="Group 30"/>
          <p:cNvGrpSpPr/>
          <p:nvPr/>
        </p:nvGrpSpPr>
        <p:grpSpPr>
          <a:xfrm>
            <a:off x="5020775" y="4534695"/>
            <a:ext cx="748549" cy="748549"/>
            <a:chOff x="0" y="0"/>
            <a:chExt cx="812800" cy="812800"/>
          </a:xfrm>
        </p:grpSpPr>
        <p:sp>
          <p:nvSpPr>
            <p:cNvPr id="31" name="Freeform 31"/>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lnTo>
                    <a:pt x="406400" y="0"/>
                  </a:lnTo>
                  <a:close/>
                </a:path>
              </a:pathLst>
            </a:custGeom>
            <a:solidFill>
              <a:srgbClr val="5887A2"/>
            </a:solidFill>
            <a:ln cap="rnd">
              <a:noFill/>
              <a:prstDash val="solid"/>
              <a:round/>
            </a:ln>
          </p:spPr>
        </p:sp>
        <p:sp>
          <p:nvSpPr>
            <p:cNvPr id="32" name="TextBox 32"/>
            <p:cNvSpPr txBox="1"/>
            <p:nvPr/>
          </p:nvSpPr>
          <p:spPr>
            <a:xfrm>
              <a:off x="76200" y="38100"/>
              <a:ext cx="660400" cy="698500"/>
            </a:xfrm>
            <a:prstGeom prst="rect">
              <a:avLst/>
            </a:prstGeom>
          </p:spPr>
          <p:txBody>
            <a:bodyPr lIns="50800" tIns="50800" rIns="50800" bIns="50800" rtlCol="0" anchor="ctr"/>
            <a:lstStyle/>
            <a:p>
              <a:pPr marL="0" lvl="0" indent="0" algn="ctr">
                <a:lnSpc>
                  <a:spcPts val="2659"/>
                </a:lnSpc>
                <a:spcBef>
                  <a:spcPct val="0"/>
                </a:spcBef>
              </a:pPr>
              <a:endParaRPr/>
            </a:p>
          </p:txBody>
        </p:sp>
      </p:grpSp>
      <p:grpSp>
        <p:nvGrpSpPr>
          <p:cNvPr id="33" name="Group 33"/>
          <p:cNvGrpSpPr/>
          <p:nvPr/>
        </p:nvGrpSpPr>
        <p:grpSpPr>
          <a:xfrm>
            <a:off x="7315881" y="4908969"/>
            <a:ext cx="3594263" cy="1561610"/>
            <a:chOff x="0" y="0"/>
            <a:chExt cx="946637" cy="411288"/>
          </a:xfrm>
        </p:grpSpPr>
        <p:sp>
          <p:nvSpPr>
            <p:cNvPr id="34" name="Freeform 34"/>
            <p:cNvSpPr/>
            <p:nvPr/>
          </p:nvSpPr>
          <p:spPr>
            <a:xfrm>
              <a:off x="0" y="0"/>
              <a:ext cx="946637" cy="411288"/>
            </a:xfrm>
            <a:custGeom>
              <a:avLst/>
              <a:gdLst/>
              <a:ahLst/>
              <a:cxnLst/>
              <a:rect l="l" t="t" r="r" b="b"/>
              <a:pathLst>
                <a:path w="946637" h="411288">
                  <a:moveTo>
                    <a:pt x="137854" y="0"/>
                  </a:moveTo>
                  <a:lnTo>
                    <a:pt x="808783" y="0"/>
                  </a:lnTo>
                  <a:cubicBezTo>
                    <a:pt x="845344" y="0"/>
                    <a:pt x="880408" y="14524"/>
                    <a:pt x="906261" y="40376"/>
                  </a:cubicBezTo>
                  <a:cubicBezTo>
                    <a:pt x="932113" y="66229"/>
                    <a:pt x="946637" y="101293"/>
                    <a:pt x="946637" y="137854"/>
                  </a:cubicBezTo>
                  <a:lnTo>
                    <a:pt x="946637" y="273434"/>
                  </a:lnTo>
                  <a:cubicBezTo>
                    <a:pt x="946637" y="309996"/>
                    <a:pt x="932113" y="345059"/>
                    <a:pt x="906261" y="370912"/>
                  </a:cubicBezTo>
                  <a:cubicBezTo>
                    <a:pt x="880408" y="396764"/>
                    <a:pt x="845344" y="411288"/>
                    <a:pt x="808783" y="411288"/>
                  </a:cubicBezTo>
                  <a:lnTo>
                    <a:pt x="137854" y="411288"/>
                  </a:lnTo>
                  <a:cubicBezTo>
                    <a:pt x="101293" y="411288"/>
                    <a:pt x="66229" y="396764"/>
                    <a:pt x="40376" y="370912"/>
                  </a:cubicBezTo>
                  <a:cubicBezTo>
                    <a:pt x="14524" y="345059"/>
                    <a:pt x="0" y="309996"/>
                    <a:pt x="0" y="273434"/>
                  </a:cubicBezTo>
                  <a:lnTo>
                    <a:pt x="0" y="137854"/>
                  </a:lnTo>
                  <a:cubicBezTo>
                    <a:pt x="0" y="101293"/>
                    <a:pt x="14524" y="66229"/>
                    <a:pt x="40376" y="40376"/>
                  </a:cubicBezTo>
                  <a:cubicBezTo>
                    <a:pt x="66229" y="14524"/>
                    <a:pt x="101293" y="0"/>
                    <a:pt x="137854" y="0"/>
                  </a:cubicBezTo>
                  <a:close/>
                </a:path>
              </a:pathLst>
            </a:custGeom>
            <a:solidFill>
              <a:srgbClr val="FFFFFF"/>
            </a:solidFill>
            <a:ln cap="rnd">
              <a:noFill/>
              <a:prstDash val="solid"/>
              <a:round/>
            </a:ln>
          </p:spPr>
        </p:sp>
        <p:sp>
          <p:nvSpPr>
            <p:cNvPr id="35" name="TextBox 35"/>
            <p:cNvSpPr txBox="1"/>
            <p:nvPr/>
          </p:nvSpPr>
          <p:spPr>
            <a:xfrm>
              <a:off x="0" y="-38100"/>
              <a:ext cx="946637" cy="449388"/>
            </a:xfrm>
            <a:prstGeom prst="rect">
              <a:avLst/>
            </a:prstGeom>
          </p:spPr>
          <p:txBody>
            <a:bodyPr lIns="50800" tIns="50800" rIns="50800" bIns="50800" rtlCol="0" anchor="ctr"/>
            <a:lstStyle/>
            <a:p>
              <a:pPr algn="ctr">
                <a:lnSpc>
                  <a:spcPts val="2659"/>
                </a:lnSpc>
              </a:pPr>
              <a:endParaRPr/>
            </a:p>
          </p:txBody>
        </p:sp>
      </p:grpSp>
      <p:grpSp>
        <p:nvGrpSpPr>
          <p:cNvPr id="36" name="Group 36"/>
          <p:cNvGrpSpPr/>
          <p:nvPr/>
        </p:nvGrpSpPr>
        <p:grpSpPr>
          <a:xfrm>
            <a:off x="8738738" y="4534695"/>
            <a:ext cx="748549" cy="748549"/>
            <a:chOff x="0" y="0"/>
            <a:chExt cx="812800" cy="812800"/>
          </a:xfrm>
        </p:grpSpPr>
        <p:sp>
          <p:nvSpPr>
            <p:cNvPr id="37" name="Freeform 37"/>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lnTo>
                    <a:pt x="406400" y="0"/>
                  </a:lnTo>
                  <a:close/>
                </a:path>
              </a:pathLst>
            </a:custGeom>
            <a:solidFill>
              <a:srgbClr val="5887A2"/>
            </a:solidFill>
            <a:ln cap="rnd">
              <a:noFill/>
              <a:prstDash val="solid"/>
              <a:round/>
            </a:ln>
          </p:spPr>
        </p:sp>
        <p:sp>
          <p:nvSpPr>
            <p:cNvPr id="38" name="TextBox 38"/>
            <p:cNvSpPr txBox="1"/>
            <p:nvPr/>
          </p:nvSpPr>
          <p:spPr>
            <a:xfrm>
              <a:off x="76200" y="38100"/>
              <a:ext cx="660400" cy="698500"/>
            </a:xfrm>
            <a:prstGeom prst="rect">
              <a:avLst/>
            </a:prstGeom>
          </p:spPr>
          <p:txBody>
            <a:bodyPr lIns="50800" tIns="50800" rIns="50800" bIns="50800" rtlCol="0" anchor="ctr"/>
            <a:lstStyle/>
            <a:p>
              <a:pPr marL="0" lvl="0" indent="0" algn="ctr">
                <a:lnSpc>
                  <a:spcPts val="2659"/>
                </a:lnSpc>
                <a:spcBef>
                  <a:spcPct val="0"/>
                </a:spcBef>
              </a:pPr>
              <a:endParaRPr/>
            </a:p>
          </p:txBody>
        </p:sp>
      </p:grpSp>
      <p:grpSp>
        <p:nvGrpSpPr>
          <p:cNvPr id="39" name="Group 39"/>
          <p:cNvGrpSpPr/>
          <p:nvPr/>
        </p:nvGrpSpPr>
        <p:grpSpPr>
          <a:xfrm>
            <a:off x="11053191" y="4908969"/>
            <a:ext cx="3594263" cy="1561610"/>
            <a:chOff x="0" y="0"/>
            <a:chExt cx="946637" cy="411288"/>
          </a:xfrm>
        </p:grpSpPr>
        <p:sp>
          <p:nvSpPr>
            <p:cNvPr id="40" name="Freeform 40"/>
            <p:cNvSpPr/>
            <p:nvPr/>
          </p:nvSpPr>
          <p:spPr>
            <a:xfrm>
              <a:off x="0" y="0"/>
              <a:ext cx="946637" cy="411288"/>
            </a:xfrm>
            <a:custGeom>
              <a:avLst/>
              <a:gdLst/>
              <a:ahLst/>
              <a:cxnLst/>
              <a:rect l="l" t="t" r="r" b="b"/>
              <a:pathLst>
                <a:path w="946637" h="411288">
                  <a:moveTo>
                    <a:pt x="137854" y="0"/>
                  </a:moveTo>
                  <a:lnTo>
                    <a:pt x="808783" y="0"/>
                  </a:lnTo>
                  <a:cubicBezTo>
                    <a:pt x="845344" y="0"/>
                    <a:pt x="880408" y="14524"/>
                    <a:pt x="906261" y="40376"/>
                  </a:cubicBezTo>
                  <a:cubicBezTo>
                    <a:pt x="932113" y="66229"/>
                    <a:pt x="946637" y="101293"/>
                    <a:pt x="946637" y="137854"/>
                  </a:cubicBezTo>
                  <a:lnTo>
                    <a:pt x="946637" y="273434"/>
                  </a:lnTo>
                  <a:cubicBezTo>
                    <a:pt x="946637" y="309996"/>
                    <a:pt x="932113" y="345059"/>
                    <a:pt x="906261" y="370912"/>
                  </a:cubicBezTo>
                  <a:cubicBezTo>
                    <a:pt x="880408" y="396764"/>
                    <a:pt x="845344" y="411288"/>
                    <a:pt x="808783" y="411288"/>
                  </a:cubicBezTo>
                  <a:lnTo>
                    <a:pt x="137854" y="411288"/>
                  </a:lnTo>
                  <a:cubicBezTo>
                    <a:pt x="101293" y="411288"/>
                    <a:pt x="66229" y="396764"/>
                    <a:pt x="40376" y="370912"/>
                  </a:cubicBezTo>
                  <a:cubicBezTo>
                    <a:pt x="14524" y="345059"/>
                    <a:pt x="0" y="309996"/>
                    <a:pt x="0" y="273434"/>
                  </a:cubicBezTo>
                  <a:lnTo>
                    <a:pt x="0" y="137854"/>
                  </a:lnTo>
                  <a:cubicBezTo>
                    <a:pt x="0" y="101293"/>
                    <a:pt x="14524" y="66229"/>
                    <a:pt x="40376" y="40376"/>
                  </a:cubicBezTo>
                  <a:cubicBezTo>
                    <a:pt x="66229" y="14524"/>
                    <a:pt x="101293" y="0"/>
                    <a:pt x="137854" y="0"/>
                  </a:cubicBezTo>
                  <a:close/>
                </a:path>
              </a:pathLst>
            </a:custGeom>
            <a:solidFill>
              <a:srgbClr val="FFFFFF"/>
            </a:solidFill>
            <a:ln cap="rnd">
              <a:noFill/>
              <a:prstDash val="solid"/>
              <a:round/>
            </a:ln>
          </p:spPr>
        </p:sp>
        <p:sp>
          <p:nvSpPr>
            <p:cNvPr id="41" name="TextBox 41"/>
            <p:cNvSpPr txBox="1"/>
            <p:nvPr/>
          </p:nvSpPr>
          <p:spPr>
            <a:xfrm>
              <a:off x="0" y="-38100"/>
              <a:ext cx="946637" cy="449388"/>
            </a:xfrm>
            <a:prstGeom prst="rect">
              <a:avLst/>
            </a:prstGeom>
          </p:spPr>
          <p:txBody>
            <a:bodyPr lIns="50800" tIns="50800" rIns="50800" bIns="50800" rtlCol="0" anchor="ctr"/>
            <a:lstStyle/>
            <a:p>
              <a:pPr algn="ctr">
                <a:lnSpc>
                  <a:spcPts val="2659"/>
                </a:lnSpc>
              </a:pPr>
              <a:endParaRPr/>
            </a:p>
          </p:txBody>
        </p:sp>
      </p:grpSp>
      <p:grpSp>
        <p:nvGrpSpPr>
          <p:cNvPr id="42" name="Group 42"/>
          <p:cNvGrpSpPr/>
          <p:nvPr/>
        </p:nvGrpSpPr>
        <p:grpSpPr>
          <a:xfrm>
            <a:off x="12476048" y="4534695"/>
            <a:ext cx="748549" cy="748549"/>
            <a:chOff x="0" y="0"/>
            <a:chExt cx="812800" cy="812800"/>
          </a:xfrm>
        </p:grpSpPr>
        <p:sp>
          <p:nvSpPr>
            <p:cNvPr id="43" name="Freeform 43"/>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lnTo>
                    <a:pt x="406400" y="0"/>
                  </a:lnTo>
                  <a:close/>
                </a:path>
              </a:pathLst>
            </a:custGeom>
            <a:solidFill>
              <a:srgbClr val="5887A2"/>
            </a:solidFill>
            <a:ln cap="rnd">
              <a:noFill/>
              <a:prstDash val="solid"/>
              <a:round/>
            </a:ln>
          </p:spPr>
        </p:sp>
        <p:sp>
          <p:nvSpPr>
            <p:cNvPr id="44" name="TextBox 44"/>
            <p:cNvSpPr txBox="1"/>
            <p:nvPr/>
          </p:nvSpPr>
          <p:spPr>
            <a:xfrm>
              <a:off x="76200" y="38100"/>
              <a:ext cx="660400" cy="698500"/>
            </a:xfrm>
            <a:prstGeom prst="rect">
              <a:avLst/>
            </a:prstGeom>
          </p:spPr>
          <p:txBody>
            <a:bodyPr lIns="50800" tIns="50800" rIns="50800" bIns="50800" rtlCol="0" anchor="ctr"/>
            <a:lstStyle/>
            <a:p>
              <a:pPr marL="0" lvl="0" indent="0" algn="ctr">
                <a:lnSpc>
                  <a:spcPts val="2659"/>
                </a:lnSpc>
                <a:spcBef>
                  <a:spcPct val="0"/>
                </a:spcBef>
              </a:pPr>
              <a:endParaRPr/>
            </a:p>
          </p:txBody>
        </p:sp>
      </p:grpSp>
      <p:grpSp>
        <p:nvGrpSpPr>
          <p:cNvPr id="45" name="Group 45"/>
          <p:cNvGrpSpPr/>
          <p:nvPr/>
        </p:nvGrpSpPr>
        <p:grpSpPr>
          <a:xfrm>
            <a:off x="7372956" y="7368729"/>
            <a:ext cx="3594263" cy="1561610"/>
            <a:chOff x="0" y="0"/>
            <a:chExt cx="946637" cy="411288"/>
          </a:xfrm>
        </p:grpSpPr>
        <p:sp>
          <p:nvSpPr>
            <p:cNvPr id="46" name="Freeform 46"/>
            <p:cNvSpPr/>
            <p:nvPr/>
          </p:nvSpPr>
          <p:spPr>
            <a:xfrm>
              <a:off x="0" y="0"/>
              <a:ext cx="946637" cy="411288"/>
            </a:xfrm>
            <a:custGeom>
              <a:avLst/>
              <a:gdLst/>
              <a:ahLst/>
              <a:cxnLst/>
              <a:rect l="l" t="t" r="r" b="b"/>
              <a:pathLst>
                <a:path w="946637" h="411288">
                  <a:moveTo>
                    <a:pt x="137854" y="0"/>
                  </a:moveTo>
                  <a:lnTo>
                    <a:pt x="808783" y="0"/>
                  </a:lnTo>
                  <a:cubicBezTo>
                    <a:pt x="845344" y="0"/>
                    <a:pt x="880408" y="14524"/>
                    <a:pt x="906261" y="40376"/>
                  </a:cubicBezTo>
                  <a:cubicBezTo>
                    <a:pt x="932113" y="66229"/>
                    <a:pt x="946637" y="101293"/>
                    <a:pt x="946637" y="137854"/>
                  </a:cubicBezTo>
                  <a:lnTo>
                    <a:pt x="946637" y="273434"/>
                  </a:lnTo>
                  <a:cubicBezTo>
                    <a:pt x="946637" y="309996"/>
                    <a:pt x="932113" y="345059"/>
                    <a:pt x="906261" y="370912"/>
                  </a:cubicBezTo>
                  <a:cubicBezTo>
                    <a:pt x="880408" y="396764"/>
                    <a:pt x="845344" y="411288"/>
                    <a:pt x="808783" y="411288"/>
                  </a:cubicBezTo>
                  <a:lnTo>
                    <a:pt x="137854" y="411288"/>
                  </a:lnTo>
                  <a:cubicBezTo>
                    <a:pt x="101293" y="411288"/>
                    <a:pt x="66229" y="396764"/>
                    <a:pt x="40376" y="370912"/>
                  </a:cubicBezTo>
                  <a:cubicBezTo>
                    <a:pt x="14524" y="345059"/>
                    <a:pt x="0" y="309996"/>
                    <a:pt x="0" y="273434"/>
                  </a:cubicBezTo>
                  <a:lnTo>
                    <a:pt x="0" y="137854"/>
                  </a:lnTo>
                  <a:cubicBezTo>
                    <a:pt x="0" y="101293"/>
                    <a:pt x="14524" y="66229"/>
                    <a:pt x="40376" y="40376"/>
                  </a:cubicBezTo>
                  <a:cubicBezTo>
                    <a:pt x="66229" y="14524"/>
                    <a:pt x="101293" y="0"/>
                    <a:pt x="137854" y="0"/>
                  </a:cubicBezTo>
                  <a:close/>
                </a:path>
              </a:pathLst>
            </a:custGeom>
            <a:solidFill>
              <a:srgbClr val="FFFFFF"/>
            </a:solidFill>
            <a:ln cap="rnd">
              <a:noFill/>
              <a:prstDash val="solid"/>
              <a:round/>
            </a:ln>
          </p:spPr>
        </p:sp>
        <p:sp>
          <p:nvSpPr>
            <p:cNvPr id="47" name="TextBox 47"/>
            <p:cNvSpPr txBox="1"/>
            <p:nvPr/>
          </p:nvSpPr>
          <p:spPr>
            <a:xfrm>
              <a:off x="0" y="-38100"/>
              <a:ext cx="946637" cy="449388"/>
            </a:xfrm>
            <a:prstGeom prst="rect">
              <a:avLst/>
            </a:prstGeom>
          </p:spPr>
          <p:txBody>
            <a:bodyPr lIns="50800" tIns="50800" rIns="50800" bIns="50800" rtlCol="0" anchor="ctr"/>
            <a:lstStyle/>
            <a:p>
              <a:pPr algn="ctr">
                <a:lnSpc>
                  <a:spcPts val="2659"/>
                </a:lnSpc>
              </a:pPr>
              <a:endParaRPr/>
            </a:p>
          </p:txBody>
        </p:sp>
      </p:grpSp>
      <p:grpSp>
        <p:nvGrpSpPr>
          <p:cNvPr id="48" name="Group 48"/>
          <p:cNvGrpSpPr/>
          <p:nvPr/>
        </p:nvGrpSpPr>
        <p:grpSpPr>
          <a:xfrm>
            <a:off x="8795813" y="6994455"/>
            <a:ext cx="748549" cy="748549"/>
            <a:chOff x="0" y="0"/>
            <a:chExt cx="812800" cy="812800"/>
          </a:xfrm>
        </p:grpSpPr>
        <p:sp>
          <p:nvSpPr>
            <p:cNvPr id="49" name="Freeform 49"/>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lnTo>
                    <a:pt x="406400" y="0"/>
                  </a:lnTo>
                  <a:close/>
                </a:path>
              </a:pathLst>
            </a:custGeom>
            <a:solidFill>
              <a:srgbClr val="5887A2"/>
            </a:solidFill>
            <a:ln cap="rnd">
              <a:noFill/>
              <a:prstDash val="solid"/>
              <a:round/>
            </a:ln>
          </p:spPr>
        </p:sp>
        <p:sp>
          <p:nvSpPr>
            <p:cNvPr id="50" name="TextBox 50"/>
            <p:cNvSpPr txBox="1"/>
            <p:nvPr/>
          </p:nvSpPr>
          <p:spPr>
            <a:xfrm>
              <a:off x="76200" y="38100"/>
              <a:ext cx="660400" cy="698500"/>
            </a:xfrm>
            <a:prstGeom prst="rect">
              <a:avLst/>
            </a:prstGeom>
          </p:spPr>
          <p:txBody>
            <a:bodyPr lIns="50800" tIns="50800" rIns="50800" bIns="50800" rtlCol="0" anchor="ctr"/>
            <a:lstStyle/>
            <a:p>
              <a:pPr marL="0" lvl="0" indent="0" algn="ctr">
                <a:lnSpc>
                  <a:spcPts val="2659"/>
                </a:lnSpc>
                <a:spcBef>
                  <a:spcPct val="0"/>
                </a:spcBef>
              </a:pPr>
              <a:endParaRPr/>
            </a:p>
          </p:txBody>
        </p:sp>
      </p:grpSp>
      <p:sp>
        <p:nvSpPr>
          <p:cNvPr id="51" name="TextBox 51"/>
          <p:cNvSpPr txBox="1"/>
          <p:nvPr/>
        </p:nvSpPr>
        <p:spPr>
          <a:xfrm>
            <a:off x="6214804" y="682781"/>
            <a:ext cx="5910567" cy="947376"/>
          </a:xfrm>
          <a:prstGeom prst="rect">
            <a:avLst/>
          </a:prstGeom>
        </p:spPr>
        <p:txBody>
          <a:bodyPr lIns="0" tIns="0" rIns="0" bIns="0" rtlCol="0" anchor="t">
            <a:spAutoFit/>
          </a:bodyPr>
          <a:lstStyle/>
          <a:p>
            <a:pPr algn="ctr">
              <a:lnSpc>
                <a:spcPts val="7632"/>
              </a:lnSpc>
            </a:pPr>
            <a:r>
              <a:rPr lang="en-US" sz="5451">
                <a:solidFill>
                  <a:srgbClr val="FFFFFF"/>
                </a:solidFill>
                <a:latin typeface="Lovelo"/>
                <a:ea typeface="Lovelo"/>
                <a:cs typeface="Lovelo"/>
                <a:sym typeface="Lovelo"/>
              </a:rPr>
              <a:t>CONTENIDOS</a:t>
            </a:r>
          </a:p>
        </p:txBody>
      </p:sp>
      <p:sp>
        <p:nvSpPr>
          <p:cNvPr id="52" name="TextBox 52"/>
          <p:cNvSpPr txBox="1"/>
          <p:nvPr/>
        </p:nvSpPr>
        <p:spPr>
          <a:xfrm>
            <a:off x="1724489" y="3141785"/>
            <a:ext cx="3594263" cy="398708"/>
          </a:xfrm>
          <a:prstGeom prst="rect">
            <a:avLst/>
          </a:prstGeom>
        </p:spPr>
        <p:txBody>
          <a:bodyPr lIns="0" tIns="0" rIns="0" bIns="0" rtlCol="0" anchor="t">
            <a:spAutoFit/>
          </a:bodyPr>
          <a:lstStyle/>
          <a:p>
            <a:pPr algn="ctr">
              <a:lnSpc>
                <a:spcPts val="3223"/>
              </a:lnSpc>
            </a:pPr>
            <a:r>
              <a:rPr lang="en-US" sz="2302">
                <a:solidFill>
                  <a:srgbClr val="000000"/>
                </a:solidFill>
                <a:latin typeface="HK Grotesk"/>
                <a:ea typeface="HK Grotesk"/>
                <a:cs typeface="HK Grotesk"/>
                <a:sym typeface="HK Grotesk"/>
              </a:rPr>
              <a:t>Introducción</a:t>
            </a:r>
          </a:p>
        </p:txBody>
      </p:sp>
      <p:sp>
        <p:nvSpPr>
          <p:cNvPr id="53" name="TextBox 53"/>
          <p:cNvSpPr txBox="1"/>
          <p:nvPr/>
        </p:nvSpPr>
        <p:spPr>
          <a:xfrm>
            <a:off x="3337313" y="2375972"/>
            <a:ext cx="368616" cy="451275"/>
          </a:xfrm>
          <a:prstGeom prst="rect">
            <a:avLst/>
          </a:prstGeom>
        </p:spPr>
        <p:txBody>
          <a:bodyPr lIns="0" tIns="0" rIns="0" bIns="0" rtlCol="0" anchor="t">
            <a:spAutoFit/>
          </a:bodyPr>
          <a:lstStyle/>
          <a:p>
            <a:pPr algn="ctr">
              <a:lnSpc>
                <a:spcPts val="3640"/>
              </a:lnSpc>
            </a:pPr>
            <a:r>
              <a:rPr lang="en-US" sz="2600">
                <a:solidFill>
                  <a:srgbClr val="FFFFFF"/>
                </a:solidFill>
                <a:latin typeface="Lovelo"/>
                <a:ea typeface="Lovelo"/>
                <a:cs typeface="Lovelo"/>
                <a:sym typeface="Lovelo"/>
              </a:rPr>
              <a:t>1</a:t>
            </a:r>
          </a:p>
        </p:txBody>
      </p:sp>
      <p:sp>
        <p:nvSpPr>
          <p:cNvPr id="54" name="TextBox 54"/>
          <p:cNvSpPr txBox="1"/>
          <p:nvPr/>
        </p:nvSpPr>
        <p:spPr>
          <a:xfrm>
            <a:off x="5442452" y="3141785"/>
            <a:ext cx="3594263" cy="398708"/>
          </a:xfrm>
          <a:prstGeom prst="rect">
            <a:avLst/>
          </a:prstGeom>
        </p:spPr>
        <p:txBody>
          <a:bodyPr lIns="0" tIns="0" rIns="0" bIns="0" rtlCol="0" anchor="t">
            <a:spAutoFit/>
          </a:bodyPr>
          <a:lstStyle/>
          <a:p>
            <a:pPr algn="ctr">
              <a:lnSpc>
                <a:spcPts val="3223"/>
              </a:lnSpc>
            </a:pPr>
            <a:r>
              <a:rPr lang="en-US" sz="2302">
                <a:solidFill>
                  <a:srgbClr val="000000"/>
                </a:solidFill>
                <a:latin typeface="HK Grotesk"/>
                <a:ea typeface="HK Grotesk"/>
                <a:cs typeface="HK Grotesk"/>
                <a:sym typeface="HK Grotesk"/>
              </a:rPr>
              <a:t>Descripción del Proyecto</a:t>
            </a:r>
          </a:p>
        </p:txBody>
      </p:sp>
      <p:sp>
        <p:nvSpPr>
          <p:cNvPr id="55" name="TextBox 55"/>
          <p:cNvSpPr txBox="1"/>
          <p:nvPr/>
        </p:nvSpPr>
        <p:spPr>
          <a:xfrm>
            <a:off x="7055275" y="2375972"/>
            <a:ext cx="368616" cy="451275"/>
          </a:xfrm>
          <a:prstGeom prst="rect">
            <a:avLst/>
          </a:prstGeom>
        </p:spPr>
        <p:txBody>
          <a:bodyPr lIns="0" tIns="0" rIns="0" bIns="0" rtlCol="0" anchor="t">
            <a:spAutoFit/>
          </a:bodyPr>
          <a:lstStyle/>
          <a:p>
            <a:pPr algn="ctr">
              <a:lnSpc>
                <a:spcPts val="3640"/>
              </a:lnSpc>
            </a:pPr>
            <a:r>
              <a:rPr lang="en-US" sz="2600">
                <a:solidFill>
                  <a:srgbClr val="FFFFFF"/>
                </a:solidFill>
                <a:latin typeface="Lovelo"/>
                <a:ea typeface="Lovelo"/>
                <a:cs typeface="Lovelo"/>
                <a:sym typeface="Lovelo"/>
              </a:rPr>
              <a:t>2</a:t>
            </a:r>
          </a:p>
        </p:txBody>
      </p:sp>
      <p:sp>
        <p:nvSpPr>
          <p:cNvPr id="56" name="TextBox 56"/>
          <p:cNvSpPr txBox="1"/>
          <p:nvPr/>
        </p:nvSpPr>
        <p:spPr>
          <a:xfrm>
            <a:off x="9179762" y="3141785"/>
            <a:ext cx="3594263" cy="398708"/>
          </a:xfrm>
          <a:prstGeom prst="rect">
            <a:avLst/>
          </a:prstGeom>
        </p:spPr>
        <p:txBody>
          <a:bodyPr lIns="0" tIns="0" rIns="0" bIns="0" rtlCol="0" anchor="t">
            <a:spAutoFit/>
          </a:bodyPr>
          <a:lstStyle/>
          <a:p>
            <a:pPr algn="ctr">
              <a:lnSpc>
                <a:spcPts val="3223"/>
              </a:lnSpc>
            </a:pPr>
            <a:r>
              <a:rPr lang="en-US" sz="2302">
                <a:solidFill>
                  <a:srgbClr val="000000"/>
                </a:solidFill>
                <a:latin typeface="HK Grotesk"/>
                <a:ea typeface="HK Grotesk"/>
                <a:cs typeface="HK Grotesk"/>
                <a:sym typeface="HK Grotesk"/>
              </a:rPr>
              <a:t>Relevancia del Proyecto</a:t>
            </a:r>
          </a:p>
        </p:txBody>
      </p:sp>
      <p:sp>
        <p:nvSpPr>
          <p:cNvPr id="57" name="TextBox 57"/>
          <p:cNvSpPr txBox="1"/>
          <p:nvPr/>
        </p:nvSpPr>
        <p:spPr>
          <a:xfrm>
            <a:off x="10792586" y="2375972"/>
            <a:ext cx="368616" cy="451275"/>
          </a:xfrm>
          <a:prstGeom prst="rect">
            <a:avLst/>
          </a:prstGeom>
        </p:spPr>
        <p:txBody>
          <a:bodyPr lIns="0" tIns="0" rIns="0" bIns="0" rtlCol="0" anchor="t">
            <a:spAutoFit/>
          </a:bodyPr>
          <a:lstStyle/>
          <a:p>
            <a:pPr algn="ctr">
              <a:lnSpc>
                <a:spcPts val="3640"/>
              </a:lnSpc>
            </a:pPr>
            <a:r>
              <a:rPr lang="en-US" sz="2600">
                <a:solidFill>
                  <a:srgbClr val="FFFFFF"/>
                </a:solidFill>
                <a:latin typeface="Lovelo"/>
                <a:ea typeface="Lovelo"/>
                <a:cs typeface="Lovelo"/>
                <a:sym typeface="Lovelo"/>
              </a:rPr>
              <a:t>3</a:t>
            </a:r>
          </a:p>
        </p:txBody>
      </p:sp>
      <p:sp>
        <p:nvSpPr>
          <p:cNvPr id="58" name="TextBox 58"/>
          <p:cNvSpPr txBox="1"/>
          <p:nvPr/>
        </p:nvSpPr>
        <p:spPr>
          <a:xfrm>
            <a:off x="12897724" y="3112539"/>
            <a:ext cx="3594263" cy="798758"/>
          </a:xfrm>
          <a:prstGeom prst="rect">
            <a:avLst/>
          </a:prstGeom>
        </p:spPr>
        <p:txBody>
          <a:bodyPr lIns="0" tIns="0" rIns="0" bIns="0" rtlCol="0" anchor="t">
            <a:spAutoFit/>
          </a:bodyPr>
          <a:lstStyle/>
          <a:p>
            <a:pPr algn="ctr">
              <a:lnSpc>
                <a:spcPts val="3223"/>
              </a:lnSpc>
            </a:pPr>
            <a:r>
              <a:rPr lang="en-US" sz="2302">
                <a:solidFill>
                  <a:srgbClr val="000000"/>
                </a:solidFill>
                <a:latin typeface="HK Grotesk"/>
                <a:ea typeface="HK Grotesk"/>
                <a:cs typeface="HK Grotesk"/>
                <a:sym typeface="HK Grotesk"/>
              </a:rPr>
              <a:t>Información General del Proyecto</a:t>
            </a:r>
          </a:p>
        </p:txBody>
      </p:sp>
      <p:sp>
        <p:nvSpPr>
          <p:cNvPr id="59" name="TextBox 59"/>
          <p:cNvSpPr txBox="1"/>
          <p:nvPr/>
        </p:nvSpPr>
        <p:spPr>
          <a:xfrm>
            <a:off x="14510548" y="2375972"/>
            <a:ext cx="368616" cy="451275"/>
          </a:xfrm>
          <a:prstGeom prst="rect">
            <a:avLst/>
          </a:prstGeom>
        </p:spPr>
        <p:txBody>
          <a:bodyPr lIns="0" tIns="0" rIns="0" bIns="0" rtlCol="0" anchor="t">
            <a:spAutoFit/>
          </a:bodyPr>
          <a:lstStyle/>
          <a:p>
            <a:pPr algn="ctr">
              <a:lnSpc>
                <a:spcPts val="3640"/>
              </a:lnSpc>
            </a:pPr>
            <a:r>
              <a:rPr lang="en-US" sz="2600">
                <a:solidFill>
                  <a:srgbClr val="FFFFFF"/>
                </a:solidFill>
                <a:latin typeface="Lovelo"/>
                <a:ea typeface="Lovelo"/>
                <a:cs typeface="Lovelo"/>
                <a:sym typeface="Lovelo"/>
              </a:rPr>
              <a:t>4</a:t>
            </a:r>
          </a:p>
        </p:txBody>
      </p:sp>
      <p:sp>
        <p:nvSpPr>
          <p:cNvPr id="60" name="TextBox 60"/>
          <p:cNvSpPr txBox="1"/>
          <p:nvPr/>
        </p:nvSpPr>
        <p:spPr>
          <a:xfrm>
            <a:off x="3635893" y="5461810"/>
            <a:ext cx="3594263" cy="398780"/>
          </a:xfrm>
          <a:prstGeom prst="rect">
            <a:avLst/>
          </a:prstGeom>
        </p:spPr>
        <p:txBody>
          <a:bodyPr lIns="0" tIns="0" rIns="0" bIns="0" rtlCol="0" anchor="t">
            <a:spAutoFit/>
          </a:bodyPr>
          <a:lstStyle/>
          <a:p>
            <a:pPr algn="ctr">
              <a:lnSpc>
                <a:spcPts val="3220"/>
              </a:lnSpc>
            </a:pPr>
            <a:r>
              <a:rPr lang="en-US" sz="2300">
                <a:solidFill>
                  <a:srgbClr val="000000"/>
                </a:solidFill>
                <a:latin typeface="HK Grotesk"/>
                <a:ea typeface="HK Grotesk"/>
                <a:cs typeface="HK Grotesk"/>
                <a:sym typeface="HK Grotesk"/>
              </a:rPr>
              <a:t>Objetivos del Proyecto</a:t>
            </a:r>
          </a:p>
        </p:txBody>
      </p:sp>
      <p:sp>
        <p:nvSpPr>
          <p:cNvPr id="61" name="TextBox 61"/>
          <p:cNvSpPr txBox="1"/>
          <p:nvPr/>
        </p:nvSpPr>
        <p:spPr>
          <a:xfrm>
            <a:off x="5210742" y="4654757"/>
            <a:ext cx="368616" cy="451275"/>
          </a:xfrm>
          <a:prstGeom prst="rect">
            <a:avLst/>
          </a:prstGeom>
        </p:spPr>
        <p:txBody>
          <a:bodyPr lIns="0" tIns="0" rIns="0" bIns="0" rtlCol="0" anchor="t">
            <a:spAutoFit/>
          </a:bodyPr>
          <a:lstStyle/>
          <a:p>
            <a:pPr algn="ctr">
              <a:lnSpc>
                <a:spcPts val="3640"/>
              </a:lnSpc>
            </a:pPr>
            <a:r>
              <a:rPr lang="en-US" sz="2600">
                <a:solidFill>
                  <a:srgbClr val="FFFFFF"/>
                </a:solidFill>
                <a:latin typeface="Lovelo"/>
                <a:ea typeface="Lovelo"/>
                <a:cs typeface="Lovelo"/>
                <a:sym typeface="Lovelo"/>
              </a:rPr>
              <a:t>5</a:t>
            </a:r>
          </a:p>
        </p:txBody>
      </p:sp>
      <p:sp>
        <p:nvSpPr>
          <p:cNvPr id="62" name="TextBox 62"/>
          <p:cNvSpPr txBox="1"/>
          <p:nvPr/>
        </p:nvSpPr>
        <p:spPr>
          <a:xfrm>
            <a:off x="7335103" y="5461810"/>
            <a:ext cx="3594263" cy="398780"/>
          </a:xfrm>
          <a:prstGeom prst="rect">
            <a:avLst/>
          </a:prstGeom>
        </p:spPr>
        <p:txBody>
          <a:bodyPr lIns="0" tIns="0" rIns="0" bIns="0" rtlCol="0" anchor="t">
            <a:spAutoFit/>
          </a:bodyPr>
          <a:lstStyle/>
          <a:p>
            <a:pPr algn="ctr">
              <a:lnSpc>
                <a:spcPts val="3220"/>
              </a:lnSpc>
            </a:pPr>
            <a:r>
              <a:rPr lang="en-US" sz="2300">
                <a:solidFill>
                  <a:srgbClr val="000000"/>
                </a:solidFill>
                <a:latin typeface="HK Grotesk"/>
                <a:ea typeface="HK Grotesk"/>
                <a:cs typeface="HK Grotesk"/>
                <a:sym typeface="HK Grotesk"/>
              </a:rPr>
              <a:t>Metodología</a:t>
            </a:r>
          </a:p>
        </p:txBody>
      </p:sp>
      <p:sp>
        <p:nvSpPr>
          <p:cNvPr id="63" name="TextBox 63"/>
          <p:cNvSpPr txBox="1"/>
          <p:nvPr/>
        </p:nvSpPr>
        <p:spPr>
          <a:xfrm>
            <a:off x="8928705" y="4654757"/>
            <a:ext cx="368616" cy="451275"/>
          </a:xfrm>
          <a:prstGeom prst="rect">
            <a:avLst/>
          </a:prstGeom>
        </p:spPr>
        <p:txBody>
          <a:bodyPr lIns="0" tIns="0" rIns="0" bIns="0" rtlCol="0" anchor="t">
            <a:spAutoFit/>
          </a:bodyPr>
          <a:lstStyle/>
          <a:p>
            <a:pPr algn="ctr">
              <a:lnSpc>
                <a:spcPts val="3640"/>
              </a:lnSpc>
            </a:pPr>
            <a:r>
              <a:rPr lang="en-US" sz="2600">
                <a:solidFill>
                  <a:srgbClr val="FFFFFF"/>
                </a:solidFill>
                <a:latin typeface="Lovelo"/>
                <a:ea typeface="Lovelo"/>
                <a:cs typeface="Lovelo"/>
                <a:sym typeface="Lovelo"/>
              </a:rPr>
              <a:t>6</a:t>
            </a:r>
          </a:p>
        </p:txBody>
      </p:sp>
      <p:sp>
        <p:nvSpPr>
          <p:cNvPr id="64" name="TextBox 64"/>
          <p:cNvSpPr txBox="1"/>
          <p:nvPr/>
        </p:nvSpPr>
        <p:spPr>
          <a:xfrm>
            <a:off x="11095819" y="5461810"/>
            <a:ext cx="3594263" cy="398780"/>
          </a:xfrm>
          <a:prstGeom prst="rect">
            <a:avLst/>
          </a:prstGeom>
        </p:spPr>
        <p:txBody>
          <a:bodyPr lIns="0" tIns="0" rIns="0" bIns="0" rtlCol="0" anchor="t">
            <a:spAutoFit/>
          </a:bodyPr>
          <a:lstStyle/>
          <a:p>
            <a:pPr algn="ctr">
              <a:lnSpc>
                <a:spcPts val="3220"/>
              </a:lnSpc>
            </a:pPr>
            <a:r>
              <a:rPr lang="en-US" sz="2300">
                <a:solidFill>
                  <a:srgbClr val="000000"/>
                </a:solidFill>
                <a:latin typeface="HK Grotesk"/>
                <a:ea typeface="HK Grotesk"/>
                <a:cs typeface="HK Grotesk"/>
                <a:sym typeface="HK Grotesk"/>
              </a:rPr>
              <a:t>Factibilidad del Proyecto</a:t>
            </a:r>
          </a:p>
        </p:txBody>
      </p:sp>
      <p:sp>
        <p:nvSpPr>
          <p:cNvPr id="65" name="TextBox 65"/>
          <p:cNvSpPr txBox="1"/>
          <p:nvPr/>
        </p:nvSpPr>
        <p:spPr>
          <a:xfrm>
            <a:off x="12666015" y="4654757"/>
            <a:ext cx="368616" cy="451275"/>
          </a:xfrm>
          <a:prstGeom prst="rect">
            <a:avLst/>
          </a:prstGeom>
        </p:spPr>
        <p:txBody>
          <a:bodyPr lIns="0" tIns="0" rIns="0" bIns="0" rtlCol="0" anchor="t">
            <a:spAutoFit/>
          </a:bodyPr>
          <a:lstStyle/>
          <a:p>
            <a:pPr algn="ctr">
              <a:lnSpc>
                <a:spcPts val="3640"/>
              </a:lnSpc>
            </a:pPr>
            <a:r>
              <a:rPr lang="en-US" sz="2600">
                <a:solidFill>
                  <a:srgbClr val="FFFFFF"/>
                </a:solidFill>
                <a:latin typeface="Lovelo"/>
                <a:ea typeface="Lovelo"/>
                <a:cs typeface="Lovelo"/>
                <a:sym typeface="Lovelo"/>
              </a:rPr>
              <a:t>7</a:t>
            </a:r>
          </a:p>
        </p:txBody>
      </p:sp>
      <p:sp>
        <p:nvSpPr>
          <p:cNvPr id="66" name="TextBox 66"/>
          <p:cNvSpPr txBox="1"/>
          <p:nvPr/>
        </p:nvSpPr>
        <p:spPr>
          <a:xfrm>
            <a:off x="7529169" y="7923979"/>
            <a:ext cx="3281838" cy="398780"/>
          </a:xfrm>
          <a:prstGeom prst="rect">
            <a:avLst/>
          </a:prstGeom>
        </p:spPr>
        <p:txBody>
          <a:bodyPr lIns="0" tIns="0" rIns="0" bIns="0" rtlCol="0" anchor="t">
            <a:spAutoFit/>
          </a:bodyPr>
          <a:lstStyle/>
          <a:p>
            <a:pPr algn="ctr">
              <a:lnSpc>
                <a:spcPts val="3220"/>
              </a:lnSpc>
            </a:pPr>
            <a:r>
              <a:rPr lang="en-US" sz="2300">
                <a:solidFill>
                  <a:srgbClr val="000000"/>
                </a:solidFill>
                <a:latin typeface="HK Grotesk"/>
                <a:ea typeface="HK Grotesk"/>
                <a:cs typeface="HK Grotesk"/>
                <a:sym typeface="HK Grotesk"/>
              </a:rPr>
              <a:t>Conclusión</a:t>
            </a:r>
          </a:p>
        </p:txBody>
      </p:sp>
      <p:sp>
        <p:nvSpPr>
          <p:cNvPr id="67" name="TextBox 67"/>
          <p:cNvSpPr txBox="1"/>
          <p:nvPr/>
        </p:nvSpPr>
        <p:spPr>
          <a:xfrm>
            <a:off x="8985780" y="7114517"/>
            <a:ext cx="368616" cy="451275"/>
          </a:xfrm>
          <a:prstGeom prst="rect">
            <a:avLst/>
          </a:prstGeom>
        </p:spPr>
        <p:txBody>
          <a:bodyPr lIns="0" tIns="0" rIns="0" bIns="0" rtlCol="0" anchor="t">
            <a:spAutoFit/>
          </a:bodyPr>
          <a:lstStyle/>
          <a:p>
            <a:pPr algn="ctr">
              <a:lnSpc>
                <a:spcPts val="3640"/>
              </a:lnSpc>
            </a:pPr>
            <a:r>
              <a:rPr lang="en-US" sz="2600">
                <a:solidFill>
                  <a:srgbClr val="FFFFFF"/>
                </a:solidFill>
                <a:latin typeface="Lovelo"/>
                <a:ea typeface="Lovelo"/>
                <a:cs typeface="Lovelo"/>
                <a:sym typeface="Lovelo"/>
              </a:rPr>
              <a:t>8</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0"/>
            <a:ext cx="7239847" cy="10287000"/>
            <a:chOff x="0" y="0"/>
            <a:chExt cx="1121642" cy="1593725"/>
          </a:xfrm>
        </p:grpSpPr>
        <p:sp>
          <p:nvSpPr>
            <p:cNvPr id="3" name="Freeform 3"/>
            <p:cNvSpPr/>
            <p:nvPr/>
          </p:nvSpPr>
          <p:spPr>
            <a:xfrm>
              <a:off x="0" y="0"/>
              <a:ext cx="1121642" cy="1593725"/>
            </a:xfrm>
            <a:custGeom>
              <a:avLst/>
              <a:gdLst/>
              <a:ahLst/>
              <a:cxnLst/>
              <a:rect l="l" t="t" r="r" b="b"/>
              <a:pathLst>
                <a:path w="1121642" h="1593725">
                  <a:moveTo>
                    <a:pt x="0" y="0"/>
                  </a:moveTo>
                  <a:lnTo>
                    <a:pt x="1121642" y="0"/>
                  </a:lnTo>
                  <a:lnTo>
                    <a:pt x="1121642" y="1593725"/>
                  </a:lnTo>
                  <a:lnTo>
                    <a:pt x="0" y="1593725"/>
                  </a:lnTo>
                  <a:close/>
                </a:path>
              </a:pathLst>
            </a:custGeom>
            <a:blipFill>
              <a:blip r:embed="rId2"/>
              <a:stretch>
                <a:fillRect l="-14146" r="-99520"/>
              </a:stretch>
            </a:blipFill>
          </p:spPr>
        </p:sp>
      </p:grpSp>
      <p:sp>
        <p:nvSpPr>
          <p:cNvPr id="4" name="TextBox 4"/>
          <p:cNvSpPr txBox="1"/>
          <p:nvPr/>
        </p:nvSpPr>
        <p:spPr>
          <a:xfrm>
            <a:off x="7780037" y="1717439"/>
            <a:ext cx="9827724" cy="7122795"/>
          </a:xfrm>
          <a:prstGeom prst="rect">
            <a:avLst/>
          </a:prstGeom>
        </p:spPr>
        <p:txBody>
          <a:bodyPr lIns="0" tIns="0" rIns="0" bIns="0" rtlCol="0" anchor="t">
            <a:spAutoFit/>
          </a:bodyPr>
          <a:lstStyle/>
          <a:p>
            <a:pPr algn="just">
              <a:lnSpc>
                <a:spcPts val="3779"/>
              </a:lnSpc>
              <a:spcBef>
                <a:spcPct val="0"/>
              </a:spcBef>
            </a:pPr>
            <a:r>
              <a:rPr lang="en-US" sz="2700">
                <a:solidFill>
                  <a:srgbClr val="000000"/>
                </a:solidFill>
                <a:latin typeface="HK Grotesk"/>
                <a:ea typeface="HK Grotesk"/>
                <a:cs typeface="HK Grotesk"/>
                <a:sym typeface="HK Grotesk"/>
              </a:rPr>
              <a:t>Proyecto “Rápido &amp; Sabroso”, una plataforma web innovadora diseñada para mejorar la experiencia de búsqueda y compra de comida rápida. A continuación, cubriremos:</a:t>
            </a:r>
          </a:p>
          <a:p>
            <a:pPr algn="just">
              <a:lnSpc>
                <a:spcPts val="3779"/>
              </a:lnSpc>
              <a:spcBef>
                <a:spcPct val="0"/>
              </a:spcBef>
            </a:pPr>
            <a:endParaRPr lang="en-US" sz="2700">
              <a:solidFill>
                <a:srgbClr val="000000"/>
              </a:solidFill>
              <a:latin typeface="HK Grotesk"/>
              <a:ea typeface="HK Grotesk"/>
              <a:cs typeface="HK Grotesk"/>
              <a:sym typeface="HK Grotesk"/>
            </a:endParaRPr>
          </a:p>
          <a:p>
            <a:pPr marL="582930" lvl="1" indent="-291465" algn="just">
              <a:lnSpc>
                <a:spcPts val="3779"/>
              </a:lnSpc>
              <a:spcBef>
                <a:spcPct val="0"/>
              </a:spcBef>
              <a:buAutoNum type="arabicPeriod"/>
            </a:pPr>
            <a:r>
              <a:rPr lang="en-US" sz="2700" b="1">
                <a:solidFill>
                  <a:srgbClr val="000000"/>
                </a:solidFill>
                <a:latin typeface="HK Grotesk Bold"/>
                <a:ea typeface="HK Grotesk Bold"/>
                <a:cs typeface="HK Grotesk Bold"/>
                <a:sym typeface="HK Grotesk Bold"/>
              </a:rPr>
              <a:t>Objetivo del Proyecto:</a:t>
            </a:r>
            <a:r>
              <a:rPr lang="en-US" sz="2700">
                <a:solidFill>
                  <a:srgbClr val="000000"/>
                </a:solidFill>
                <a:latin typeface="HK Grotesk"/>
                <a:ea typeface="HK Grotesk"/>
                <a:cs typeface="HK Grotesk"/>
                <a:sym typeface="HK Grotesk"/>
              </a:rPr>
              <a:t> Cómo la plataforma centraliza y optimiza la búsqueda de comida rápida.</a:t>
            </a:r>
          </a:p>
          <a:p>
            <a:pPr marL="582930" lvl="1" indent="-291465" algn="just">
              <a:lnSpc>
                <a:spcPts val="3779"/>
              </a:lnSpc>
              <a:spcBef>
                <a:spcPct val="0"/>
              </a:spcBef>
              <a:buAutoNum type="arabicPeriod"/>
            </a:pPr>
            <a:r>
              <a:rPr lang="en-US" sz="2700" b="1">
                <a:solidFill>
                  <a:srgbClr val="000000"/>
                </a:solidFill>
                <a:latin typeface="HK Grotesk Bold"/>
                <a:ea typeface="HK Grotesk Bold"/>
                <a:cs typeface="HK Grotesk Bold"/>
                <a:sym typeface="HK Grotesk Bold"/>
              </a:rPr>
              <a:t>Metodología:</a:t>
            </a:r>
            <a:r>
              <a:rPr lang="en-US" sz="2700">
                <a:solidFill>
                  <a:srgbClr val="000000"/>
                </a:solidFill>
                <a:latin typeface="HK Grotesk"/>
                <a:ea typeface="HK Grotesk"/>
                <a:cs typeface="HK Grotesk"/>
                <a:sym typeface="HK Grotesk"/>
              </a:rPr>
              <a:t> Uso de la metodología ágil Scrum para una gestión eficiente y adaptable.</a:t>
            </a:r>
          </a:p>
          <a:p>
            <a:pPr marL="582930" lvl="1" indent="-291465" algn="just">
              <a:lnSpc>
                <a:spcPts val="3779"/>
              </a:lnSpc>
              <a:spcBef>
                <a:spcPct val="0"/>
              </a:spcBef>
              <a:buAutoNum type="arabicPeriod"/>
            </a:pPr>
            <a:r>
              <a:rPr lang="en-US" sz="2700" b="1">
                <a:solidFill>
                  <a:srgbClr val="000000"/>
                </a:solidFill>
                <a:latin typeface="HK Grotesk Bold"/>
                <a:ea typeface="HK Grotesk Bold"/>
                <a:cs typeface="HK Grotesk Bold"/>
                <a:sym typeface="HK Grotesk Bold"/>
              </a:rPr>
              <a:t>Relevancia y Pertinencia:</a:t>
            </a:r>
            <a:r>
              <a:rPr lang="en-US" sz="2700">
                <a:solidFill>
                  <a:srgbClr val="000000"/>
                </a:solidFill>
                <a:latin typeface="HK Grotesk"/>
                <a:ea typeface="HK Grotesk"/>
                <a:cs typeface="HK Grotesk"/>
                <a:sym typeface="HK Grotesk"/>
              </a:rPr>
              <a:t> La importancia del proyecto y su alineación con el perfil profesional y los intereses.</a:t>
            </a:r>
          </a:p>
          <a:p>
            <a:pPr marL="582930" lvl="1" indent="-291465" algn="just">
              <a:lnSpc>
                <a:spcPts val="3779"/>
              </a:lnSpc>
              <a:spcBef>
                <a:spcPct val="0"/>
              </a:spcBef>
              <a:buAutoNum type="arabicPeriod"/>
            </a:pPr>
            <a:r>
              <a:rPr lang="en-US" sz="2700" b="1">
                <a:solidFill>
                  <a:srgbClr val="000000"/>
                </a:solidFill>
                <a:latin typeface="HK Grotesk Bold"/>
                <a:ea typeface="HK Grotesk Bold"/>
                <a:cs typeface="HK Grotesk Bold"/>
                <a:sym typeface="HK Grotesk Bold"/>
              </a:rPr>
              <a:t>Objetivos Específicos:</a:t>
            </a:r>
            <a:r>
              <a:rPr lang="en-US" sz="2700">
                <a:solidFill>
                  <a:srgbClr val="000000"/>
                </a:solidFill>
                <a:latin typeface="HK Grotesk"/>
                <a:ea typeface="HK Grotesk"/>
                <a:cs typeface="HK Grotesk"/>
                <a:sym typeface="HK Grotesk"/>
              </a:rPr>
              <a:t> Metas concretas y funcionalidades clave de la plataforma.</a:t>
            </a:r>
          </a:p>
          <a:p>
            <a:pPr marL="582930" lvl="1" indent="-291465" algn="just">
              <a:lnSpc>
                <a:spcPts val="3779"/>
              </a:lnSpc>
              <a:spcBef>
                <a:spcPct val="0"/>
              </a:spcBef>
              <a:buAutoNum type="arabicPeriod"/>
            </a:pPr>
            <a:r>
              <a:rPr lang="en-US" sz="2700" b="1">
                <a:solidFill>
                  <a:srgbClr val="000000"/>
                </a:solidFill>
                <a:latin typeface="HK Grotesk Bold"/>
                <a:ea typeface="HK Grotesk Bold"/>
                <a:cs typeface="HK Grotesk Bold"/>
                <a:sym typeface="HK Grotesk Bold"/>
              </a:rPr>
              <a:t>Factibilidad:</a:t>
            </a:r>
            <a:r>
              <a:rPr lang="en-US" sz="2700">
                <a:solidFill>
                  <a:srgbClr val="000000"/>
                </a:solidFill>
                <a:latin typeface="HK Grotesk"/>
                <a:ea typeface="HK Grotesk"/>
                <a:cs typeface="HK Grotesk"/>
                <a:sym typeface="HK Grotesk"/>
              </a:rPr>
              <a:t> Evaluación de la viabilidad y factores que facilitan o dificultan el desarrollo del proyecto.</a:t>
            </a:r>
          </a:p>
          <a:p>
            <a:pPr algn="just">
              <a:lnSpc>
                <a:spcPts val="3779"/>
              </a:lnSpc>
              <a:spcBef>
                <a:spcPct val="0"/>
              </a:spcBef>
            </a:pPr>
            <a:endParaRPr lang="en-US" sz="2700">
              <a:solidFill>
                <a:srgbClr val="000000"/>
              </a:solidFill>
              <a:latin typeface="HK Grotesk"/>
              <a:ea typeface="HK Grotesk"/>
              <a:cs typeface="HK Grotesk"/>
              <a:sym typeface="HK Grotesk"/>
            </a:endParaRPr>
          </a:p>
        </p:txBody>
      </p:sp>
      <p:sp>
        <p:nvSpPr>
          <p:cNvPr id="5" name="TextBox 5"/>
          <p:cNvSpPr txBox="1"/>
          <p:nvPr/>
        </p:nvSpPr>
        <p:spPr>
          <a:xfrm>
            <a:off x="9738616" y="493100"/>
            <a:ext cx="5910567" cy="947376"/>
          </a:xfrm>
          <a:prstGeom prst="rect">
            <a:avLst/>
          </a:prstGeom>
        </p:spPr>
        <p:txBody>
          <a:bodyPr lIns="0" tIns="0" rIns="0" bIns="0" rtlCol="0" anchor="t">
            <a:spAutoFit/>
          </a:bodyPr>
          <a:lstStyle/>
          <a:p>
            <a:pPr algn="ctr">
              <a:lnSpc>
                <a:spcPts val="7632"/>
              </a:lnSpc>
            </a:pPr>
            <a:r>
              <a:rPr lang="en-US" sz="5451" b="1">
                <a:solidFill>
                  <a:srgbClr val="000000"/>
                </a:solidFill>
                <a:latin typeface="Lovelo"/>
                <a:ea typeface="Lovelo"/>
                <a:cs typeface="Lovelo"/>
                <a:sym typeface="Lovelo"/>
              </a:rPr>
              <a:t>INTRODUCCIÓN</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9333" b="-9333"/>
            </a:stretch>
          </a:blipFill>
        </p:spPr>
      </p:sp>
      <p:sp>
        <p:nvSpPr>
          <p:cNvPr id="3" name="TextBox 3"/>
          <p:cNvSpPr txBox="1"/>
          <p:nvPr/>
        </p:nvSpPr>
        <p:spPr>
          <a:xfrm>
            <a:off x="3952330" y="1819122"/>
            <a:ext cx="10383340" cy="954004"/>
          </a:xfrm>
          <a:prstGeom prst="rect">
            <a:avLst/>
          </a:prstGeom>
        </p:spPr>
        <p:txBody>
          <a:bodyPr lIns="0" tIns="0" rIns="0" bIns="0" rtlCol="0" anchor="t">
            <a:spAutoFit/>
          </a:bodyPr>
          <a:lstStyle/>
          <a:p>
            <a:pPr algn="ctr">
              <a:lnSpc>
                <a:spcPts val="7632"/>
              </a:lnSpc>
            </a:pPr>
            <a:r>
              <a:rPr lang="en-US" sz="5451" b="1">
                <a:solidFill>
                  <a:srgbClr val="FFFFFF"/>
                </a:solidFill>
                <a:latin typeface="Lovelo"/>
                <a:ea typeface="Lovelo"/>
                <a:cs typeface="Lovelo"/>
                <a:sym typeface="Lovelo"/>
              </a:rPr>
              <a:t>DESCRIPCIÓN DEL PROYECTO</a:t>
            </a:r>
          </a:p>
        </p:txBody>
      </p:sp>
      <p:sp>
        <p:nvSpPr>
          <p:cNvPr id="4" name="TextBox 4"/>
          <p:cNvSpPr txBox="1"/>
          <p:nvPr/>
        </p:nvSpPr>
        <p:spPr>
          <a:xfrm>
            <a:off x="4376270" y="4292776"/>
            <a:ext cx="9169873" cy="2836545"/>
          </a:xfrm>
          <a:prstGeom prst="rect">
            <a:avLst/>
          </a:prstGeom>
        </p:spPr>
        <p:txBody>
          <a:bodyPr lIns="0" tIns="0" rIns="0" bIns="0" rtlCol="0" anchor="t">
            <a:spAutoFit/>
          </a:bodyPr>
          <a:lstStyle/>
          <a:p>
            <a:pPr algn="just">
              <a:lnSpc>
                <a:spcPts val="3779"/>
              </a:lnSpc>
              <a:spcBef>
                <a:spcPct val="0"/>
              </a:spcBef>
            </a:pPr>
            <a:r>
              <a:rPr lang="en-US" sz="2700">
                <a:solidFill>
                  <a:srgbClr val="FFFFFF"/>
                </a:solidFill>
                <a:latin typeface="HK Grotesk"/>
                <a:ea typeface="HK Grotesk"/>
                <a:cs typeface="HK Grotesk"/>
                <a:sym typeface="HK Grotesk"/>
              </a:rPr>
              <a:t>“Rápido &amp; Sabroso” es una plataforma web que simplifica la búsqueda y compra de comida rápida. Su objetivo es proporcionar a los usuarios una herramienta centralizada para explorar, comparar y adquirir opciones de comida rápida de manera eficiente, considerando factores como precio, tiempo de entrega y ubicación.</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9933527" y="0"/>
            <a:ext cx="8354473" cy="10287000"/>
            <a:chOff x="0" y="0"/>
            <a:chExt cx="1294326" cy="1593725"/>
          </a:xfrm>
        </p:grpSpPr>
        <p:sp>
          <p:nvSpPr>
            <p:cNvPr id="3" name="Freeform 3"/>
            <p:cNvSpPr/>
            <p:nvPr/>
          </p:nvSpPr>
          <p:spPr>
            <a:xfrm>
              <a:off x="0" y="0"/>
              <a:ext cx="1294327" cy="1593725"/>
            </a:xfrm>
            <a:custGeom>
              <a:avLst/>
              <a:gdLst/>
              <a:ahLst/>
              <a:cxnLst/>
              <a:rect l="l" t="t" r="r" b="b"/>
              <a:pathLst>
                <a:path w="1294327" h="1593725">
                  <a:moveTo>
                    <a:pt x="0" y="0"/>
                  </a:moveTo>
                  <a:lnTo>
                    <a:pt x="1294327" y="0"/>
                  </a:lnTo>
                  <a:lnTo>
                    <a:pt x="1294327" y="1593725"/>
                  </a:lnTo>
                  <a:lnTo>
                    <a:pt x="0" y="1593725"/>
                  </a:lnTo>
                  <a:close/>
                </a:path>
              </a:pathLst>
            </a:custGeom>
            <a:blipFill>
              <a:blip r:embed="rId2"/>
              <a:stretch>
                <a:fillRect l="-24865" r="-59947"/>
              </a:stretch>
            </a:blipFill>
          </p:spPr>
        </p:sp>
      </p:grpSp>
      <p:sp>
        <p:nvSpPr>
          <p:cNvPr id="4" name="TextBox 4"/>
          <p:cNvSpPr txBox="1"/>
          <p:nvPr/>
        </p:nvSpPr>
        <p:spPr>
          <a:xfrm>
            <a:off x="1028700" y="2689396"/>
            <a:ext cx="7791688" cy="5217795"/>
          </a:xfrm>
          <a:prstGeom prst="rect">
            <a:avLst/>
          </a:prstGeom>
        </p:spPr>
        <p:txBody>
          <a:bodyPr lIns="0" tIns="0" rIns="0" bIns="0" rtlCol="0" anchor="t">
            <a:spAutoFit/>
          </a:bodyPr>
          <a:lstStyle/>
          <a:p>
            <a:pPr algn="just">
              <a:lnSpc>
                <a:spcPts val="3779"/>
              </a:lnSpc>
              <a:spcBef>
                <a:spcPct val="0"/>
              </a:spcBef>
            </a:pPr>
            <a:r>
              <a:rPr lang="en-US" sz="2700">
                <a:solidFill>
                  <a:srgbClr val="000000"/>
                </a:solidFill>
                <a:latin typeface="HK Grotesk"/>
                <a:ea typeface="HK Grotesk"/>
                <a:cs typeface="HK Grotesk"/>
                <a:sym typeface="HK Grotesk"/>
              </a:rPr>
              <a:t>El proyecto “Rápido&amp;Sabroso” aborda la problemática de la fragmentación en la búsqueda y compra de comida rápida, donde los usuarios deben usar múltiples aplicaciones y sitios web, resultando en una experiencia confusa e ineficiente. La solución propuesta es una plataforma centralizada que simplifica la búsqueda y comparación de opciones de comida rápida, considerando factores como proximidad y precio. El enfoque inicial será en Chile para ofrecer una experiencia más cómoda y eficiente.</a:t>
            </a:r>
          </a:p>
        </p:txBody>
      </p:sp>
      <p:sp>
        <p:nvSpPr>
          <p:cNvPr id="5" name="TextBox 5"/>
          <p:cNvSpPr txBox="1"/>
          <p:nvPr/>
        </p:nvSpPr>
        <p:spPr>
          <a:xfrm>
            <a:off x="352544" y="904875"/>
            <a:ext cx="9144000" cy="947376"/>
          </a:xfrm>
          <a:prstGeom prst="rect">
            <a:avLst/>
          </a:prstGeom>
        </p:spPr>
        <p:txBody>
          <a:bodyPr lIns="0" tIns="0" rIns="0" bIns="0" rtlCol="0" anchor="t">
            <a:spAutoFit/>
          </a:bodyPr>
          <a:lstStyle/>
          <a:p>
            <a:pPr algn="ctr">
              <a:lnSpc>
                <a:spcPts val="7632"/>
              </a:lnSpc>
            </a:pPr>
            <a:r>
              <a:rPr lang="en-US" sz="5451" b="1">
                <a:solidFill>
                  <a:srgbClr val="000000"/>
                </a:solidFill>
                <a:latin typeface="Lovelo"/>
                <a:ea typeface="Lovelo"/>
                <a:cs typeface="Lovelo"/>
                <a:sym typeface="Lovelo"/>
              </a:rPr>
              <a:t>RELEVANCIA DEL PROYECTO</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2841895" y="2125462"/>
            <a:ext cx="3456833" cy="948568"/>
            <a:chOff x="0" y="0"/>
            <a:chExt cx="1027163" cy="281857"/>
          </a:xfrm>
        </p:grpSpPr>
        <p:sp>
          <p:nvSpPr>
            <p:cNvPr id="3" name="Freeform 3"/>
            <p:cNvSpPr/>
            <p:nvPr/>
          </p:nvSpPr>
          <p:spPr>
            <a:xfrm>
              <a:off x="0" y="0"/>
              <a:ext cx="1027163" cy="281857"/>
            </a:xfrm>
            <a:custGeom>
              <a:avLst/>
              <a:gdLst/>
              <a:ahLst/>
              <a:cxnLst/>
              <a:rect l="l" t="t" r="r" b="b"/>
              <a:pathLst>
                <a:path w="1027163" h="281857">
                  <a:moveTo>
                    <a:pt x="140929" y="0"/>
                  </a:moveTo>
                  <a:lnTo>
                    <a:pt x="886234" y="0"/>
                  </a:lnTo>
                  <a:cubicBezTo>
                    <a:pt x="923611" y="0"/>
                    <a:pt x="959456" y="14848"/>
                    <a:pt x="985886" y="41277"/>
                  </a:cubicBezTo>
                  <a:cubicBezTo>
                    <a:pt x="1012315" y="67706"/>
                    <a:pt x="1027163" y="103552"/>
                    <a:pt x="1027163" y="140929"/>
                  </a:cubicBezTo>
                  <a:lnTo>
                    <a:pt x="1027163" y="140929"/>
                  </a:lnTo>
                  <a:cubicBezTo>
                    <a:pt x="1027163" y="218761"/>
                    <a:pt x="964067" y="281857"/>
                    <a:pt x="886234" y="281857"/>
                  </a:cubicBezTo>
                  <a:lnTo>
                    <a:pt x="140929" y="281857"/>
                  </a:lnTo>
                  <a:cubicBezTo>
                    <a:pt x="63096" y="281857"/>
                    <a:pt x="0" y="218761"/>
                    <a:pt x="0" y="140929"/>
                  </a:cubicBezTo>
                  <a:lnTo>
                    <a:pt x="0" y="140929"/>
                  </a:lnTo>
                  <a:cubicBezTo>
                    <a:pt x="0" y="63096"/>
                    <a:pt x="63096" y="0"/>
                    <a:pt x="140929" y="0"/>
                  </a:cubicBezTo>
                  <a:close/>
                </a:path>
              </a:pathLst>
            </a:custGeom>
            <a:solidFill>
              <a:srgbClr val="5887A2"/>
            </a:solidFill>
            <a:ln cap="rnd">
              <a:noFill/>
              <a:prstDash val="solid"/>
              <a:round/>
            </a:ln>
          </p:spPr>
        </p:sp>
        <p:sp>
          <p:nvSpPr>
            <p:cNvPr id="4" name="TextBox 4"/>
            <p:cNvSpPr txBox="1"/>
            <p:nvPr/>
          </p:nvSpPr>
          <p:spPr>
            <a:xfrm>
              <a:off x="0" y="-38100"/>
              <a:ext cx="1027163" cy="319957"/>
            </a:xfrm>
            <a:prstGeom prst="rect">
              <a:avLst/>
            </a:prstGeom>
          </p:spPr>
          <p:txBody>
            <a:bodyPr lIns="50800" tIns="50800" rIns="50800" bIns="50800" rtlCol="0" anchor="ctr"/>
            <a:lstStyle/>
            <a:p>
              <a:pPr algn="ctr">
                <a:lnSpc>
                  <a:spcPts val="2659"/>
                </a:lnSpc>
              </a:pPr>
              <a:endParaRPr/>
            </a:p>
          </p:txBody>
        </p:sp>
      </p:grpSp>
      <p:grpSp>
        <p:nvGrpSpPr>
          <p:cNvPr id="5" name="Group 5"/>
          <p:cNvGrpSpPr/>
          <p:nvPr/>
        </p:nvGrpSpPr>
        <p:grpSpPr>
          <a:xfrm>
            <a:off x="11953227" y="2125462"/>
            <a:ext cx="3185831" cy="972992"/>
            <a:chOff x="0" y="0"/>
            <a:chExt cx="946637" cy="289115"/>
          </a:xfrm>
        </p:grpSpPr>
        <p:sp>
          <p:nvSpPr>
            <p:cNvPr id="6" name="Freeform 6"/>
            <p:cNvSpPr/>
            <p:nvPr/>
          </p:nvSpPr>
          <p:spPr>
            <a:xfrm>
              <a:off x="0" y="0"/>
              <a:ext cx="946637" cy="289115"/>
            </a:xfrm>
            <a:custGeom>
              <a:avLst/>
              <a:gdLst/>
              <a:ahLst/>
              <a:cxnLst/>
              <a:rect l="l" t="t" r="r" b="b"/>
              <a:pathLst>
                <a:path w="946637" h="289115">
                  <a:moveTo>
                    <a:pt x="144557" y="0"/>
                  </a:moveTo>
                  <a:lnTo>
                    <a:pt x="802080" y="0"/>
                  </a:lnTo>
                  <a:cubicBezTo>
                    <a:pt x="840419" y="0"/>
                    <a:pt x="877188" y="15230"/>
                    <a:pt x="904297" y="42340"/>
                  </a:cubicBezTo>
                  <a:cubicBezTo>
                    <a:pt x="931407" y="69450"/>
                    <a:pt x="946637" y="106218"/>
                    <a:pt x="946637" y="144557"/>
                  </a:cubicBezTo>
                  <a:lnTo>
                    <a:pt x="946637" y="144557"/>
                  </a:lnTo>
                  <a:cubicBezTo>
                    <a:pt x="946637" y="182896"/>
                    <a:pt x="931407" y="219665"/>
                    <a:pt x="904297" y="246775"/>
                  </a:cubicBezTo>
                  <a:cubicBezTo>
                    <a:pt x="877188" y="273884"/>
                    <a:pt x="840419" y="289115"/>
                    <a:pt x="802080" y="289115"/>
                  </a:cubicBezTo>
                  <a:lnTo>
                    <a:pt x="144557" y="289115"/>
                  </a:lnTo>
                  <a:cubicBezTo>
                    <a:pt x="106218" y="289115"/>
                    <a:pt x="69450" y="273884"/>
                    <a:pt x="42340" y="246775"/>
                  </a:cubicBezTo>
                  <a:cubicBezTo>
                    <a:pt x="15230" y="219665"/>
                    <a:pt x="0" y="182896"/>
                    <a:pt x="0" y="144557"/>
                  </a:cubicBezTo>
                  <a:lnTo>
                    <a:pt x="0" y="144557"/>
                  </a:lnTo>
                  <a:cubicBezTo>
                    <a:pt x="0" y="106218"/>
                    <a:pt x="15230" y="69450"/>
                    <a:pt x="42340" y="42340"/>
                  </a:cubicBezTo>
                  <a:cubicBezTo>
                    <a:pt x="69450" y="15230"/>
                    <a:pt x="106218" y="0"/>
                    <a:pt x="144557" y="0"/>
                  </a:cubicBezTo>
                  <a:close/>
                </a:path>
              </a:pathLst>
            </a:custGeom>
            <a:solidFill>
              <a:srgbClr val="5887A2"/>
            </a:solidFill>
            <a:ln cap="rnd">
              <a:noFill/>
              <a:prstDash val="solid"/>
              <a:round/>
            </a:ln>
          </p:spPr>
        </p:sp>
        <p:sp>
          <p:nvSpPr>
            <p:cNvPr id="7" name="TextBox 7"/>
            <p:cNvSpPr txBox="1"/>
            <p:nvPr/>
          </p:nvSpPr>
          <p:spPr>
            <a:xfrm>
              <a:off x="0" y="-38100"/>
              <a:ext cx="946637" cy="327215"/>
            </a:xfrm>
            <a:prstGeom prst="rect">
              <a:avLst/>
            </a:prstGeom>
          </p:spPr>
          <p:txBody>
            <a:bodyPr lIns="50800" tIns="50800" rIns="50800" bIns="50800" rtlCol="0" anchor="ctr"/>
            <a:lstStyle/>
            <a:p>
              <a:pPr algn="ctr">
                <a:lnSpc>
                  <a:spcPts val="2659"/>
                </a:lnSpc>
              </a:pPr>
              <a:endParaRPr/>
            </a:p>
          </p:txBody>
        </p:sp>
      </p:grpSp>
      <p:grpSp>
        <p:nvGrpSpPr>
          <p:cNvPr id="8" name="Group 8"/>
          <p:cNvGrpSpPr/>
          <p:nvPr/>
        </p:nvGrpSpPr>
        <p:grpSpPr>
          <a:xfrm>
            <a:off x="0" y="7306053"/>
            <a:ext cx="18288000" cy="2980947"/>
            <a:chOff x="0" y="0"/>
            <a:chExt cx="2833290" cy="461827"/>
          </a:xfrm>
        </p:grpSpPr>
        <p:sp>
          <p:nvSpPr>
            <p:cNvPr id="9" name="Freeform 9"/>
            <p:cNvSpPr/>
            <p:nvPr/>
          </p:nvSpPr>
          <p:spPr>
            <a:xfrm>
              <a:off x="0" y="0"/>
              <a:ext cx="2833290" cy="461827"/>
            </a:xfrm>
            <a:custGeom>
              <a:avLst/>
              <a:gdLst/>
              <a:ahLst/>
              <a:cxnLst/>
              <a:rect l="l" t="t" r="r" b="b"/>
              <a:pathLst>
                <a:path w="2833290" h="461827">
                  <a:moveTo>
                    <a:pt x="0" y="0"/>
                  </a:moveTo>
                  <a:lnTo>
                    <a:pt x="2833290" y="0"/>
                  </a:lnTo>
                  <a:lnTo>
                    <a:pt x="2833290" y="461827"/>
                  </a:lnTo>
                  <a:lnTo>
                    <a:pt x="0" y="461827"/>
                  </a:lnTo>
                  <a:close/>
                </a:path>
              </a:pathLst>
            </a:custGeom>
            <a:blipFill>
              <a:blip r:embed="rId2"/>
              <a:stretch>
                <a:fillRect t="-122545" b="-122545"/>
              </a:stretch>
            </a:blipFill>
          </p:spPr>
        </p:sp>
      </p:grpSp>
      <p:sp>
        <p:nvSpPr>
          <p:cNvPr id="10" name="TextBox 10"/>
          <p:cNvSpPr txBox="1"/>
          <p:nvPr/>
        </p:nvSpPr>
        <p:spPr>
          <a:xfrm>
            <a:off x="11953227" y="2191073"/>
            <a:ext cx="3185831" cy="809044"/>
          </a:xfrm>
          <a:prstGeom prst="rect">
            <a:avLst/>
          </a:prstGeom>
        </p:spPr>
        <p:txBody>
          <a:bodyPr lIns="0" tIns="0" rIns="0" bIns="0" rtlCol="0" anchor="t">
            <a:spAutoFit/>
          </a:bodyPr>
          <a:lstStyle/>
          <a:p>
            <a:pPr algn="ctr">
              <a:lnSpc>
                <a:spcPts val="3229"/>
              </a:lnSpc>
            </a:pPr>
            <a:r>
              <a:rPr lang="en-US" sz="2307" b="1">
                <a:solidFill>
                  <a:srgbClr val="FFFFFF"/>
                </a:solidFill>
                <a:latin typeface="Lovelo"/>
                <a:ea typeface="Lovelo"/>
                <a:cs typeface="Lovelo"/>
                <a:sym typeface="Lovelo"/>
              </a:rPr>
              <a:t>COMPETENCIAS REQUERIDAS</a:t>
            </a:r>
          </a:p>
        </p:txBody>
      </p:sp>
      <p:sp>
        <p:nvSpPr>
          <p:cNvPr id="11" name="TextBox 11"/>
          <p:cNvSpPr txBox="1"/>
          <p:nvPr/>
        </p:nvSpPr>
        <p:spPr>
          <a:xfrm>
            <a:off x="1833448" y="3178805"/>
            <a:ext cx="5816819" cy="2678430"/>
          </a:xfrm>
          <a:prstGeom prst="rect">
            <a:avLst/>
          </a:prstGeom>
        </p:spPr>
        <p:txBody>
          <a:bodyPr lIns="0" tIns="0" rIns="0" bIns="0" rtlCol="0" anchor="t">
            <a:spAutoFit/>
          </a:bodyPr>
          <a:lstStyle/>
          <a:p>
            <a:pPr marL="582930" lvl="1" indent="-291465" algn="l">
              <a:lnSpc>
                <a:spcPts val="5400"/>
              </a:lnSpc>
              <a:buFont typeface="Arial"/>
              <a:buChar char="•"/>
            </a:pPr>
            <a:r>
              <a:rPr lang="en-US" sz="2700">
                <a:solidFill>
                  <a:srgbClr val="000000"/>
                </a:solidFill>
                <a:latin typeface="HK Grotesk"/>
                <a:ea typeface="HK Grotesk"/>
                <a:cs typeface="HK Grotesk"/>
                <a:sym typeface="HK Grotesk"/>
              </a:rPr>
              <a:t>D</a:t>
            </a:r>
            <a:r>
              <a:rPr lang="en-US" sz="2700" u="none" strike="noStrike">
                <a:solidFill>
                  <a:srgbClr val="000000"/>
                </a:solidFill>
                <a:latin typeface="HK Grotesk"/>
                <a:ea typeface="HK Grotesk"/>
                <a:cs typeface="HK Grotesk"/>
                <a:sym typeface="HK Grotesk"/>
              </a:rPr>
              <a:t>esarrollo de Aplicaciones Web.</a:t>
            </a:r>
          </a:p>
          <a:p>
            <a:pPr marL="582930" lvl="1" indent="-291465" algn="l">
              <a:lnSpc>
                <a:spcPts val="5400"/>
              </a:lnSpc>
              <a:buFont typeface="Arial"/>
              <a:buChar char="•"/>
            </a:pPr>
            <a:r>
              <a:rPr lang="en-US" sz="2700" u="none" strike="noStrike">
                <a:solidFill>
                  <a:srgbClr val="000000"/>
                </a:solidFill>
                <a:latin typeface="HK Grotesk"/>
                <a:ea typeface="HK Grotesk"/>
                <a:cs typeface="HK Grotesk"/>
                <a:sym typeface="HK Grotesk"/>
              </a:rPr>
              <a:t>Gestión de Proyectos.</a:t>
            </a:r>
          </a:p>
          <a:p>
            <a:pPr marL="582930" lvl="1" indent="-291465" algn="l">
              <a:lnSpc>
                <a:spcPts val="5400"/>
              </a:lnSpc>
              <a:buFont typeface="Arial"/>
              <a:buChar char="•"/>
            </a:pPr>
            <a:r>
              <a:rPr lang="en-US" sz="2700" u="none" strike="noStrike">
                <a:solidFill>
                  <a:srgbClr val="000000"/>
                </a:solidFill>
                <a:latin typeface="HK Grotesk"/>
                <a:ea typeface="HK Grotesk"/>
                <a:cs typeface="HK Grotesk"/>
                <a:sym typeface="HK Grotesk"/>
              </a:rPr>
              <a:t>Administración de Bases de Datos.</a:t>
            </a:r>
          </a:p>
          <a:p>
            <a:pPr marL="0" lvl="0" indent="0" algn="l">
              <a:lnSpc>
                <a:spcPts val="5400"/>
              </a:lnSpc>
            </a:pPr>
            <a:endParaRPr lang="en-US" sz="2700" u="none" strike="noStrike">
              <a:solidFill>
                <a:srgbClr val="000000"/>
              </a:solidFill>
              <a:latin typeface="HK Grotesk"/>
              <a:ea typeface="HK Grotesk"/>
              <a:cs typeface="HK Grotesk"/>
              <a:sym typeface="HK Grotesk"/>
            </a:endParaRPr>
          </a:p>
        </p:txBody>
      </p:sp>
      <p:sp>
        <p:nvSpPr>
          <p:cNvPr id="12" name="TextBox 12"/>
          <p:cNvSpPr txBox="1"/>
          <p:nvPr/>
        </p:nvSpPr>
        <p:spPr>
          <a:xfrm>
            <a:off x="2121989" y="704733"/>
            <a:ext cx="14044022" cy="954004"/>
          </a:xfrm>
          <a:prstGeom prst="rect">
            <a:avLst/>
          </a:prstGeom>
        </p:spPr>
        <p:txBody>
          <a:bodyPr lIns="0" tIns="0" rIns="0" bIns="0" rtlCol="0" anchor="t">
            <a:spAutoFit/>
          </a:bodyPr>
          <a:lstStyle/>
          <a:p>
            <a:pPr algn="ctr">
              <a:lnSpc>
                <a:spcPts val="7632"/>
              </a:lnSpc>
            </a:pPr>
            <a:r>
              <a:rPr lang="en-US" sz="5451" b="1">
                <a:solidFill>
                  <a:srgbClr val="000000"/>
                </a:solidFill>
                <a:latin typeface="Lovelo"/>
                <a:ea typeface="Lovelo"/>
                <a:cs typeface="Lovelo"/>
                <a:sym typeface="Lovelo"/>
              </a:rPr>
              <a:t>INFORMACIÓN GENERAL DEL PROYECTO</a:t>
            </a:r>
          </a:p>
        </p:txBody>
      </p:sp>
      <p:sp>
        <p:nvSpPr>
          <p:cNvPr id="13" name="TextBox 13"/>
          <p:cNvSpPr txBox="1"/>
          <p:nvPr/>
        </p:nvSpPr>
        <p:spPr>
          <a:xfrm>
            <a:off x="2977396" y="2357061"/>
            <a:ext cx="3185831" cy="403798"/>
          </a:xfrm>
          <a:prstGeom prst="rect">
            <a:avLst/>
          </a:prstGeom>
        </p:spPr>
        <p:txBody>
          <a:bodyPr lIns="0" tIns="0" rIns="0" bIns="0" rtlCol="0" anchor="t">
            <a:spAutoFit/>
          </a:bodyPr>
          <a:lstStyle/>
          <a:p>
            <a:pPr algn="ctr">
              <a:lnSpc>
                <a:spcPts val="3229"/>
              </a:lnSpc>
            </a:pPr>
            <a:r>
              <a:rPr lang="en-US" sz="2307" b="1">
                <a:solidFill>
                  <a:srgbClr val="FFFFFF"/>
                </a:solidFill>
                <a:latin typeface="Lovelo"/>
                <a:ea typeface="Lovelo"/>
                <a:cs typeface="Lovelo"/>
                <a:sym typeface="Lovelo"/>
              </a:rPr>
              <a:t>ÁREAS DE DESEMPEÑO</a:t>
            </a:r>
          </a:p>
        </p:txBody>
      </p:sp>
      <p:sp>
        <p:nvSpPr>
          <p:cNvPr id="14" name="TextBox 14"/>
          <p:cNvSpPr txBox="1"/>
          <p:nvPr/>
        </p:nvSpPr>
        <p:spPr>
          <a:xfrm>
            <a:off x="9839018" y="3366097"/>
            <a:ext cx="7414250" cy="4311014"/>
          </a:xfrm>
          <a:prstGeom prst="rect">
            <a:avLst/>
          </a:prstGeom>
        </p:spPr>
        <p:txBody>
          <a:bodyPr lIns="0" tIns="0" rIns="0" bIns="0" rtlCol="0" anchor="t">
            <a:spAutoFit/>
          </a:bodyPr>
          <a:lstStyle/>
          <a:p>
            <a:pPr marL="582933" lvl="1" indent="-291467" algn="l">
              <a:lnSpc>
                <a:spcPts val="4320"/>
              </a:lnSpc>
              <a:buFont typeface="Arial"/>
              <a:buChar char="•"/>
            </a:pPr>
            <a:r>
              <a:rPr lang="en-US" sz="2700">
                <a:solidFill>
                  <a:srgbClr val="000000"/>
                </a:solidFill>
                <a:latin typeface="HK Grotesk"/>
                <a:ea typeface="HK Grotesk"/>
                <a:cs typeface="HK Grotesk"/>
                <a:sym typeface="HK Grotesk"/>
              </a:rPr>
              <a:t>Desarrollo de Software: Tecnologías: Python, JavaScript, Django, request, lxml</a:t>
            </a:r>
          </a:p>
          <a:p>
            <a:pPr marL="582933" lvl="1" indent="-291467" algn="l">
              <a:lnSpc>
                <a:spcPts val="4320"/>
              </a:lnSpc>
              <a:buFont typeface="Arial"/>
              <a:buChar char="•"/>
            </a:pPr>
            <a:r>
              <a:rPr lang="en-US" sz="2700">
                <a:solidFill>
                  <a:srgbClr val="000000"/>
                </a:solidFill>
                <a:latin typeface="HK Grotesk"/>
                <a:ea typeface="HK Grotesk"/>
                <a:cs typeface="HK Grotesk"/>
                <a:sym typeface="HK Grotesk"/>
              </a:rPr>
              <a:t>Gestión de Proyectos: Metodología Scrum</a:t>
            </a:r>
          </a:p>
          <a:p>
            <a:pPr marL="582933" lvl="1" indent="-291467" algn="l">
              <a:lnSpc>
                <a:spcPts val="4320"/>
              </a:lnSpc>
              <a:buFont typeface="Arial"/>
              <a:buChar char="•"/>
            </a:pPr>
            <a:r>
              <a:rPr lang="en-US" sz="2700">
                <a:solidFill>
                  <a:srgbClr val="000000"/>
                </a:solidFill>
                <a:latin typeface="HK Grotesk"/>
                <a:ea typeface="HK Grotesk"/>
                <a:cs typeface="HK Grotesk"/>
                <a:sym typeface="HK Grotesk"/>
              </a:rPr>
              <a:t>Administración de Bases de Datos: Base de Datos MySQL</a:t>
            </a:r>
          </a:p>
          <a:p>
            <a:pPr marL="582933" lvl="1" indent="-291467" algn="l">
              <a:lnSpc>
                <a:spcPts val="4320"/>
              </a:lnSpc>
              <a:buFont typeface="Arial"/>
              <a:buChar char="•"/>
            </a:pPr>
            <a:r>
              <a:rPr lang="en-US" sz="2700">
                <a:solidFill>
                  <a:srgbClr val="000000"/>
                </a:solidFill>
                <a:latin typeface="HK Grotesk"/>
                <a:ea typeface="HK Grotesk"/>
                <a:cs typeface="HK Grotesk"/>
                <a:sym typeface="HK Grotesk"/>
              </a:rPr>
              <a:t>Diseño de Interfaces de Usuario: Experiencia de Usuario, Accesibilidad</a:t>
            </a:r>
          </a:p>
          <a:p>
            <a:pPr algn="l">
              <a:lnSpc>
                <a:spcPts val="4320"/>
              </a:lnSpc>
            </a:pPr>
            <a:endParaRPr lang="en-US" sz="2700">
              <a:solidFill>
                <a:srgbClr val="000000"/>
              </a:solidFill>
              <a:latin typeface="HK Grotesk"/>
              <a:ea typeface="HK Grotesk"/>
              <a:cs typeface="HK Grotesk"/>
              <a:sym typeface="HK Grotesk"/>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10849101" y="1028700"/>
            <a:ext cx="6410199" cy="8229600"/>
            <a:chOff x="0" y="0"/>
            <a:chExt cx="1327928" cy="1704832"/>
          </a:xfrm>
        </p:grpSpPr>
        <p:sp>
          <p:nvSpPr>
            <p:cNvPr id="3" name="Freeform 3"/>
            <p:cNvSpPr/>
            <p:nvPr/>
          </p:nvSpPr>
          <p:spPr>
            <a:xfrm>
              <a:off x="0" y="0"/>
              <a:ext cx="1327927" cy="1704832"/>
            </a:xfrm>
            <a:custGeom>
              <a:avLst/>
              <a:gdLst/>
              <a:ahLst/>
              <a:cxnLst/>
              <a:rect l="l" t="t" r="r" b="b"/>
              <a:pathLst>
                <a:path w="1327927" h="1704832">
                  <a:moveTo>
                    <a:pt x="0" y="0"/>
                  </a:moveTo>
                  <a:lnTo>
                    <a:pt x="1327927" y="0"/>
                  </a:lnTo>
                  <a:lnTo>
                    <a:pt x="1327927" y="1704832"/>
                  </a:lnTo>
                  <a:lnTo>
                    <a:pt x="0" y="1704832"/>
                  </a:lnTo>
                  <a:close/>
                </a:path>
              </a:pathLst>
            </a:custGeom>
            <a:blipFill>
              <a:blip r:embed="rId2"/>
              <a:stretch>
                <a:fillRect l="-14191" r="-14191"/>
              </a:stretch>
            </a:blipFill>
          </p:spPr>
        </p:sp>
      </p:grpSp>
      <p:sp>
        <p:nvSpPr>
          <p:cNvPr id="4" name="TextBox 4"/>
          <p:cNvSpPr txBox="1"/>
          <p:nvPr/>
        </p:nvSpPr>
        <p:spPr>
          <a:xfrm>
            <a:off x="509157" y="904875"/>
            <a:ext cx="9704244" cy="947376"/>
          </a:xfrm>
          <a:prstGeom prst="rect">
            <a:avLst/>
          </a:prstGeom>
        </p:spPr>
        <p:txBody>
          <a:bodyPr lIns="0" tIns="0" rIns="0" bIns="0" rtlCol="0" anchor="t">
            <a:spAutoFit/>
          </a:bodyPr>
          <a:lstStyle/>
          <a:p>
            <a:pPr algn="ctr">
              <a:lnSpc>
                <a:spcPts val="7632"/>
              </a:lnSpc>
            </a:pPr>
            <a:r>
              <a:rPr lang="en-US" sz="5451" b="1">
                <a:solidFill>
                  <a:srgbClr val="000000"/>
                </a:solidFill>
                <a:latin typeface="Lovelo"/>
                <a:ea typeface="Lovelo"/>
                <a:cs typeface="Lovelo"/>
                <a:sym typeface="Lovelo"/>
              </a:rPr>
              <a:t>OBJETIVOS DEL PROYECTO</a:t>
            </a:r>
          </a:p>
        </p:txBody>
      </p:sp>
      <p:sp>
        <p:nvSpPr>
          <p:cNvPr id="5" name="TextBox 5"/>
          <p:cNvSpPr txBox="1"/>
          <p:nvPr/>
        </p:nvSpPr>
        <p:spPr>
          <a:xfrm>
            <a:off x="509157" y="2544293"/>
            <a:ext cx="10065698" cy="7797356"/>
          </a:xfrm>
          <a:prstGeom prst="rect">
            <a:avLst/>
          </a:prstGeom>
        </p:spPr>
        <p:txBody>
          <a:bodyPr lIns="0" tIns="0" rIns="0" bIns="0" rtlCol="0" anchor="t">
            <a:spAutoFit/>
          </a:bodyPr>
          <a:lstStyle/>
          <a:p>
            <a:pPr algn="just">
              <a:lnSpc>
                <a:spcPts val="4199"/>
              </a:lnSpc>
              <a:spcBef>
                <a:spcPct val="0"/>
              </a:spcBef>
            </a:pPr>
            <a:r>
              <a:rPr lang="en-US" sz="2999" b="1">
                <a:solidFill>
                  <a:srgbClr val="000000"/>
                </a:solidFill>
                <a:latin typeface="HK Grotesk Bold"/>
                <a:ea typeface="HK Grotesk Bold"/>
                <a:cs typeface="HK Grotesk Bold"/>
                <a:sym typeface="HK Grotesk Bold"/>
              </a:rPr>
              <a:t>Obj</a:t>
            </a:r>
            <a:r>
              <a:rPr lang="en-US" sz="2999" b="1" u="none" strike="noStrike">
                <a:solidFill>
                  <a:srgbClr val="000000"/>
                </a:solidFill>
                <a:latin typeface="HK Grotesk Bold"/>
                <a:ea typeface="HK Grotesk Bold"/>
                <a:cs typeface="HK Grotesk Bold"/>
                <a:sym typeface="HK Grotesk Bold"/>
              </a:rPr>
              <a:t>etivo General:</a:t>
            </a:r>
          </a:p>
          <a:p>
            <a:pPr marL="582930" lvl="1" indent="-291465" algn="just">
              <a:lnSpc>
                <a:spcPts val="3779"/>
              </a:lnSpc>
              <a:spcBef>
                <a:spcPct val="0"/>
              </a:spcBef>
              <a:buFont typeface="Arial"/>
              <a:buChar char="•"/>
            </a:pPr>
            <a:r>
              <a:rPr lang="en-US" sz="2700" u="none" strike="noStrike">
                <a:solidFill>
                  <a:srgbClr val="000000"/>
                </a:solidFill>
                <a:latin typeface="HK Grotesk"/>
                <a:ea typeface="HK Grotesk"/>
                <a:cs typeface="HK Grotesk"/>
                <a:sym typeface="HK Grotesk"/>
              </a:rPr>
              <a:t>Desarrollar una plataforma web integral para la búsqueda, comparación, compra y gestión de comida rápida.</a:t>
            </a:r>
          </a:p>
          <a:p>
            <a:pPr algn="just">
              <a:lnSpc>
                <a:spcPts val="3779"/>
              </a:lnSpc>
              <a:spcBef>
                <a:spcPct val="0"/>
              </a:spcBef>
            </a:pPr>
            <a:endParaRPr lang="en-US" sz="2700" u="none" strike="noStrike">
              <a:solidFill>
                <a:srgbClr val="000000"/>
              </a:solidFill>
              <a:latin typeface="HK Grotesk"/>
              <a:ea typeface="HK Grotesk"/>
              <a:cs typeface="HK Grotesk"/>
              <a:sym typeface="HK Grotesk"/>
            </a:endParaRPr>
          </a:p>
          <a:p>
            <a:pPr algn="just">
              <a:lnSpc>
                <a:spcPts val="3779"/>
              </a:lnSpc>
              <a:spcBef>
                <a:spcPct val="0"/>
              </a:spcBef>
            </a:pPr>
            <a:endParaRPr lang="en-US" sz="2700" u="none" strike="noStrike">
              <a:solidFill>
                <a:srgbClr val="000000"/>
              </a:solidFill>
              <a:latin typeface="HK Grotesk"/>
              <a:ea typeface="HK Grotesk"/>
              <a:cs typeface="HK Grotesk"/>
              <a:sym typeface="HK Grotesk"/>
            </a:endParaRPr>
          </a:p>
          <a:p>
            <a:pPr algn="just">
              <a:lnSpc>
                <a:spcPts val="4199"/>
              </a:lnSpc>
              <a:spcBef>
                <a:spcPct val="0"/>
              </a:spcBef>
            </a:pPr>
            <a:r>
              <a:rPr lang="en-US" sz="2999" b="1" u="none" strike="noStrike">
                <a:solidFill>
                  <a:srgbClr val="000000"/>
                </a:solidFill>
                <a:latin typeface="HK Grotesk Bold"/>
                <a:ea typeface="HK Grotesk Bold"/>
                <a:cs typeface="HK Grotesk Bold"/>
                <a:sym typeface="HK Grotesk Bold"/>
              </a:rPr>
              <a:t>Objetivos Específicos:</a:t>
            </a:r>
          </a:p>
          <a:p>
            <a:pPr marL="582930" lvl="1" indent="-291465" algn="just">
              <a:lnSpc>
                <a:spcPts val="4347"/>
              </a:lnSpc>
              <a:buFont typeface="Arial"/>
              <a:buChar char="•"/>
            </a:pPr>
            <a:r>
              <a:rPr lang="en-US" sz="2700" u="none" strike="noStrike">
                <a:solidFill>
                  <a:srgbClr val="000000"/>
                </a:solidFill>
                <a:latin typeface="HK Grotesk"/>
                <a:ea typeface="HK Grotesk"/>
                <a:cs typeface="HK Grotesk"/>
                <a:sym typeface="HK Grotesk"/>
              </a:rPr>
              <a:t>Sistema de búsqueda y filtros avanzados.</a:t>
            </a:r>
          </a:p>
          <a:p>
            <a:pPr marL="582930" lvl="1" indent="-291465" algn="just">
              <a:lnSpc>
                <a:spcPts val="4347"/>
              </a:lnSpc>
              <a:buFont typeface="Arial"/>
              <a:buChar char="•"/>
            </a:pPr>
            <a:r>
              <a:rPr lang="en-US" sz="2700" u="none" strike="noStrike">
                <a:solidFill>
                  <a:srgbClr val="000000"/>
                </a:solidFill>
                <a:latin typeface="HK Grotesk"/>
                <a:ea typeface="HK Grotesk"/>
                <a:cs typeface="HK Grotesk"/>
                <a:sym typeface="HK Grotesk"/>
              </a:rPr>
              <a:t>Herramienta de comparación de menús y precios.</a:t>
            </a:r>
          </a:p>
          <a:p>
            <a:pPr marL="582930" lvl="1" indent="-291465" algn="just">
              <a:lnSpc>
                <a:spcPts val="4347"/>
              </a:lnSpc>
              <a:buFont typeface="Arial"/>
              <a:buChar char="•"/>
            </a:pPr>
            <a:r>
              <a:rPr lang="en-US" sz="2700" u="none" strike="noStrike">
                <a:solidFill>
                  <a:srgbClr val="000000"/>
                </a:solidFill>
                <a:latin typeface="HK Grotesk"/>
                <a:ea typeface="HK Grotesk"/>
                <a:cs typeface="HK Grotesk"/>
                <a:sym typeface="HK Grotesk"/>
              </a:rPr>
              <a:t>Optimización del proceso de compra y pago.</a:t>
            </a:r>
          </a:p>
          <a:p>
            <a:pPr marL="582930" lvl="1" indent="-291465" algn="just">
              <a:lnSpc>
                <a:spcPts val="4347"/>
              </a:lnSpc>
              <a:buFont typeface="Arial"/>
              <a:buChar char="•"/>
            </a:pPr>
            <a:r>
              <a:rPr lang="en-US" sz="2700" u="none" strike="noStrike">
                <a:solidFill>
                  <a:srgbClr val="000000"/>
                </a:solidFill>
                <a:latin typeface="HK Grotesk"/>
                <a:ea typeface="HK Grotesk"/>
                <a:cs typeface="HK Grotesk"/>
                <a:sym typeface="HK Grotesk"/>
              </a:rPr>
              <a:t>Funcionalidades de localización y mapas interactivos.</a:t>
            </a:r>
          </a:p>
          <a:p>
            <a:pPr marL="582930" lvl="1" indent="-291465" algn="just">
              <a:lnSpc>
                <a:spcPts val="4347"/>
              </a:lnSpc>
              <a:buFont typeface="Arial"/>
              <a:buChar char="•"/>
            </a:pPr>
            <a:r>
              <a:rPr lang="en-US" sz="2700" u="none" strike="noStrike">
                <a:solidFill>
                  <a:srgbClr val="000000"/>
                </a:solidFill>
                <a:latin typeface="HK Grotesk"/>
                <a:ea typeface="HK Grotesk"/>
                <a:cs typeface="HK Grotesk"/>
                <a:sym typeface="HK Grotesk"/>
              </a:rPr>
              <a:t>Gestión de pedidos y opciones de entrega.</a:t>
            </a:r>
          </a:p>
          <a:p>
            <a:pPr marL="582930" lvl="1" indent="-291465" algn="just">
              <a:lnSpc>
                <a:spcPts val="4347"/>
              </a:lnSpc>
              <a:buFont typeface="Arial"/>
              <a:buChar char="•"/>
            </a:pPr>
            <a:r>
              <a:rPr lang="en-US" sz="2700" u="none" strike="noStrike">
                <a:solidFill>
                  <a:srgbClr val="000000"/>
                </a:solidFill>
                <a:latin typeface="HK Grotesk"/>
                <a:ea typeface="HK Grotesk"/>
                <a:cs typeface="HK Grotesk"/>
                <a:sym typeface="HK Grotesk"/>
              </a:rPr>
              <a:t>Promociones y ofertas especiales.</a:t>
            </a:r>
          </a:p>
          <a:p>
            <a:pPr marL="582930" lvl="1" indent="-291465" algn="just">
              <a:lnSpc>
                <a:spcPts val="4347"/>
              </a:lnSpc>
              <a:buFont typeface="Arial"/>
              <a:buChar char="•"/>
            </a:pPr>
            <a:r>
              <a:rPr lang="en-US" sz="2700" u="none" strike="noStrike">
                <a:solidFill>
                  <a:srgbClr val="000000"/>
                </a:solidFill>
                <a:latin typeface="HK Grotesk"/>
                <a:ea typeface="HK Grotesk"/>
                <a:cs typeface="HK Grotesk"/>
                <a:sym typeface="HK Grotesk"/>
              </a:rPr>
              <a:t>Gestión del perfil del usuario.</a:t>
            </a:r>
          </a:p>
          <a:p>
            <a:pPr marL="582930" lvl="1" indent="-291465" algn="just">
              <a:lnSpc>
                <a:spcPts val="4347"/>
              </a:lnSpc>
              <a:buFont typeface="Arial"/>
              <a:buChar char="•"/>
            </a:pPr>
            <a:r>
              <a:rPr lang="en-US" sz="2700" u="none" strike="noStrike">
                <a:solidFill>
                  <a:srgbClr val="000000"/>
                </a:solidFill>
                <a:latin typeface="HK Grotesk"/>
                <a:ea typeface="HK Grotesk"/>
                <a:cs typeface="HK Grotesk"/>
                <a:sym typeface="HK Grotesk"/>
              </a:rPr>
              <a:t>Accesibilidad y compatibilidad móvil.</a:t>
            </a:r>
          </a:p>
          <a:p>
            <a:pPr marL="0" lvl="0" indent="0" algn="just">
              <a:lnSpc>
                <a:spcPts val="4346"/>
              </a:lnSpc>
            </a:pPr>
            <a:endParaRPr lang="en-US" sz="2700" u="none" strike="noStrike">
              <a:solidFill>
                <a:srgbClr val="000000"/>
              </a:solidFill>
              <a:latin typeface="HK Grotesk"/>
              <a:ea typeface="HK Grotesk"/>
              <a:cs typeface="HK Grotesk"/>
              <a:sym typeface="HK Grotesk"/>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9333" b="-9333"/>
            </a:stretch>
          </a:blipFill>
        </p:spPr>
      </p:sp>
      <p:sp>
        <p:nvSpPr>
          <p:cNvPr id="3" name="TextBox 3"/>
          <p:cNvSpPr txBox="1"/>
          <p:nvPr/>
        </p:nvSpPr>
        <p:spPr>
          <a:xfrm>
            <a:off x="1474225" y="3210885"/>
            <a:ext cx="6535264" cy="4741545"/>
          </a:xfrm>
          <a:prstGeom prst="rect">
            <a:avLst/>
          </a:prstGeom>
        </p:spPr>
        <p:txBody>
          <a:bodyPr lIns="0" tIns="0" rIns="0" bIns="0" rtlCol="0" anchor="t">
            <a:spAutoFit/>
          </a:bodyPr>
          <a:lstStyle/>
          <a:p>
            <a:pPr algn="l">
              <a:lnSpc>
                <a:spcPts val="3779"/>
              </a:lnSpc>
            </a:pPr>
            <a:r>
              <a:rPr lang="en-US" sz="2700">
                <a:solidFill>
                  <a:srgbClr val="FFFFFF"/>
                </a:solidFill>
                <a:latin typeface="HK Grotesk"/>
                <a:ea typeface="HK Grotesk"/>
                <a:cs typeface="HK Grotesk"/>
                <a:sym typeface="HK Grotesk"/>
              </a:rPr>
              <a:t>Etapas y Métodos de Trabajo:</a:t>
            </a:r>
          </a:p>
          <a:p>
            <a:pPr algn="l">
              <a:lnSpc>
                <a:spcPts val="3779"/>
              </a:lnSpc>
            </a:pPr>
            <a:endParaRPr lang="en-US" sz="2700">
              <a:solidFill>
                <a:srgbClr val="FFFFFF"/>
              </a:solidFill>
              <a:latin typeface="HK Grotesk"/>
              <a:ea typeface="HK Grotesk"/>
              <a:cs typeface="HK Grotesk"/>
              <a:sym typeface="HK Grotesk"/>
            </a:endParaRPr>
          </a:p>
          <a:p>
            <a:pPr algn="l">
              <a:lnSpc>
                <a:spcPts val="3779"/>
              </a:lnSpc>
            </a:pPr>
            <a:r>
              <a:rPr lang="en-US" sz="2700" b="1">
                <a:solidFill>
                  <a:srgbClr val="FFFFFF"/>
                </a:solidFill>
                <a:latin typeface="HK Grotesk Bold"/>
                <a:ea typeface="HK Grotesk Bold"/>
                <a:cs typeface="HK Grotesk Bold"/>
                <a:sym typeface="HK Grotesk Bold"/>
              </a:rPr>
              <a:t>1.Inicio del Proyecto:</a:t>
            </a:r>
          </a:p>
          <a:p>
            <a:pPr marL="582930" lvl="1" indent="-291465" algn="l">
              <a:lnSpc>
                <a:spcPts val="3779"/>
              </a:lnSpc>
              <a:buFont typeface="Arial"/>
              <a:buChar char="•"/>
            </a:pPr>
            <a:r>
              <a:rPr lang="en-US" sz="2700" b="1">
                <a:solidFill>
                  <a:srgbClr val="FFFFFF"/>
                </a:solidFill>
                <a:latin typeface="HK Grotesk Bold"/>
                <a:ea typeface="HK Grotesk Bold"/>
                <a:cs typeface="HK Grotesk Bold"/>
                <a:sym typeface="HK Grotesk Bold"/>
              </a:rPr>
              <a:t>Definición de Requerimientos.</a:t>
            </a:r>
          </a:p>
          <a:p>
            <a:pPr marL="582930" lvl="1" indent="-291465" algn="l">
              <a:lnSpc>
                <a:spcPts val="3779"/>
              </a:lnSpc>
              <a:buFont typeface="Arial"/>
              <a:buChar char="•"/>
            </a:pPr>
            <a:r>
              <a:rPr lang="en-US" sz="2700" b="1">
                <a:solidFill>
                  <a:srgbClr val="FFFFFF"/>
                </a:solidFill>
                <a:latin typeface="HK Grotesk Bold"/>
                <a:ea typeface="HK Grotesk Bold"/>
                <a:cs typeface="HK Grotesk Bold"/>
                <a:sym typeface="HK Grotesk Bold"/>
              </a:rPr>
              <a:t>Planificación Inicial.</a:t>
            </a:r>
          </a:p>
          <a:p>
            <a:pPr algn="l">
              <a:lnSpc>
                <a:spcPts val="3779"/>
              </a:lnSpc>
            </a:pPr>
            <a:r>
              <a:rPr lang="en-US" sz="2700" b="1">
                <a:solidFill>
                  <a:srgbClr val="FFFFFF"/>
                </a:solidFill>
                <a:latin typeface="HK Grotesk Bold"/>
                <a:ea typeface="HK Grotesk Bold"/>
                <a:cs typeface="HK Grotesk Bold"/>
                <a:sym typeface="HK Grotesk Bold"/>
              </a:rPr>
              <a:t>2.Fase de Planificación:</a:t>
            </a:r>
          </a:p>
          <a:p>
            <a:pPr marL="582930" lvl="1" indent="-291465" algn="l">
              <a:lnSpc>
                <a:spcPts val="3779"/>
              </a:lnSpc>
              <a:buFont typeface="Arial"/>
              <a:buChar char="•"/>
            </a:pPr>
            <a:r>
              <a:rPr lang="en-US" sz="2700" b="1">
                <a:solidFill>
                  <a:srgbClr val="FFFFFF"/>
                </a:solidFill>
                <a:latin typeface="HK Grotesk Bold"/>
                <a:ea typeface="HK Grotesk Bold"/>
                <a:cs typeface="HK Grotesk Bold"/>
                <a:sym typeface="HK Grotesk Bold"/>
              </a:rPr>
              <a:t>Product Backlog Refinement.</a:t>
            </a:r>
          </a:p>
          <a:p>
            <a:pPr marL="582930" lvl="1" indent="-291465" algn="l">
              <a:lnSpc>
                <a:spcPts val="3779"/>
              </a:lnSpc>
              <a:buFont typeface="Arial"/>
              <a:buChar char="•"/>
            </a:pPr>
            <a:r>
              <a:rPr lang="en-US" sz="2700" b="1">
                <a:solidFill>
                  <a:srgbClr val="FFFFFF"/>
                </a:solidFill>
                <a:latin typeface="HK Grotesk Bold"/>
                <a:ea typeface="HK Grotesk Bold"/>
                <a:cs typeface="HK Grotesk Bold"/>
                <a:sym typeface="HK Grotesk Bold"/>
              </a:rPr>
              <a:t>Sprint Planning.</a:t>
            </a:r>
          </a:p>
          <a:p>
            <a:pPr algn="l">
              <a:lnSpc>
                <a:spcPts val="3779"/>
              </a:lnSpc>
            </a:pPr>
            <a:endParaRPr lang="en-US" sz="2700" b="1">
              <a:solidFill>
                <a:srgbClr val="FFFFFF"/>
              </a:solidFill>
              <a:latin typeface="HK Grotesk Bold"/>
              <a:ea typeface="HK Grotesk Bold"/>
              <a:cs typeface="HK Grotesk Bold"/>
              <a:sym typeface="HK Grotesk Bold"/>
            </a:endParaRPr>
          </a:p>
          <a:p>
            <a:pPr algn="l">
              <a:lnSpc>
                <a:spcPts val="3779"/>
              </a:lnSpc>
              <a:spcBef>
                <a:spcPct val="0"/>
              </a:spcBef>
            </a:pPr>
            <a:endParaRPr lang="en-US" sz="2700" b="1">
              <a:solidFill>
                <a:srgbClr val="FFFFFF"/>
              </a:solidFill>
              <a:latin typeface="HK Grotesk Bold"/>
              <a:ea typeface="HK Grotesk Bold"/>
              <a:cs typeface="HK Grotesk Bold"/>
              <a:sym typeface="HK Grotesk Bold"/>
            </a:endParaRPr>
          </a:p>
        </p:txBody>
      </p:sp>
      <p:sp>
        <p:nvSpPr>
          <p:cNvPr id="4" name="TextBox 4"/>
          <p:cNvSpPr txBox="1"/>
          <p:nvPr/>
        </p:nvSpPr>
        <p:spPr>
          <a:xfrm>
            <a:off x="4741857" y="493100"/>
            <a:ext cx="8804286" cy="947376"/>
          </a:xfrm>
          <a:prstGeom prst="rect">
            <a:avLst/>
          </a:prstGeom>
        </p:spPr>
        <p:txBody>
          <a:bodyPr lIns="0" tIns="0" rIns="0" bIns="0" rtlCol="0" anchor="t">
            <a:spAutoFit/>
          </a:bodyPr>
          <a:lstStyle/>
          <a:p>
            <a:pPr algn="ctr">
              <a:lnSpc>
                <a:spcPts val="7632"/>
              </a:lnSpc>
            </a:pPr>
            <a:r>
              <a:rPr lang="en-US" sz="5451" b="1">
                <a:solidFill>
                  <a:srgbClr val="FFFFFF"/>
                </a:solidFill>
                <a:latin typeface="Lovelo"/>
                <a:ea typeface="Lovelo"/>
                <a:cs typeface="Lovelo"/>
                <a:sym typeface="Lovelo"/>
              </a:rPr>
              <a:t>METODOLOGÍA</a:t>
            </a:r>
          </a:p>
        </p:txBody>
      </p:sp>
      <p:sp>
        <p:nvSpPr>
          <p:cNvPr id="5" name="TextBox 5"/>
          <p:cNvSpPr txBox="1"/>
          <p:nvPr/>
        </p:nvSpPr>
        <p:spPr>
          <a:xfrm>
            <a:off x="10800992" y="2211705"/>
            <a:ext cx="9646596" cy="8075295"/>
          </a:xfrm>
          <a:prstGeom prst="rect">
            <a:avLst/>
          </a:prstGeom>
        </p:spPr>
        <p:txBody>
          <a:bodyPr lIns="0" tIns="0" rIns="0" bIns="0" rtlCol="0" anchor="t">
            <a:spAutoFit/>
          </a:bodyPr>
          <a:lstStyle/>
          <a:p>
            <a:pPr algn="l">
              <a:lnSpc>
                <a:spcPts val="3779"/>
              </a:lnSpc>
            </a:pPr>
            <a:endParaRPr/>
          </a:p>
          <a:p>
            <a:pPr algn="l">
              <a:lnSpc>
                <a:spcPts val="3779"/>
              </a:lnSpc>
            </a:pPr>
            <a:endParaRPr/>
          </a:p>
          <a:p>
            <a:pPr algn="l">
              <a:lnSpc>
                <a:spcPts val="3779"/>
              </a:lnSpc>
            </a:pPr>
            <a:r>
              <a:rPr lang="en-US" sz="2700" b="1">
                <a:solidFill>
                  <a:srgbClr val="FFFFFF"/>
                </a:solidFill>
                <a:latin typeface="HK Grotesk Bold"/>
                <a:ea typeface="HK Grotesk Bold"/>
                <a:cs typeface="HK Grotesk Bold"/>
                <a:sym typeface="HK Grotesk Bold"/>
              </a:rPr>
              <a:t>3.Desarrollo Iterativo (Sprints):</a:t>
            </a:r>
          </a:p>
          <a:p>
            <a:pPr marL="582930" lvl="1" indent="-291465" algn="l">
              <a:lnSpc>
                <a:spcPts val="3779"/>
              </a:lnSpc>
              <a:buFont typeface="Arial"/>
              <a:buChar char="•"/>
            </a:pPr>
            <a:r>
              <a:rPr lang="en-US" sz="2700" b="1">
                <a:solidFill>
                  <a:srgbClr val="FFFFFF"/>
                </a:solidFill>
                <a:latin typeface="HK Grotesk Bold"/>
                <a:ea typeface="HK Grotesk Bold"/>
                <a:cs typeface="HK Grotesk Bold"/>
                <a:sym typeface="HK Grotesk Bold"/>
              </a:rPr>
              <a:t>Ejecución del Sprint.</a:t>
            </a:r>
          </a:p>
          <a:p>
            <a:pPr marL="582930" lvl="1" indent="-291465" algn="l">
              <a:lnSpc>
                <a:spcPts val="3779"/>
              </a:lnSpc>
              <a:buFont typeface="Arial"/>
              <a:buChar char="•"/>
            </a:pPr>
            <a:r>
              <a:rPr lang="en-US" sz="2700" b="1">
                <a:solidFill>
                  <a:srgbClr val="FFFFFF"/>
                </a:solidFill>
                <a:latin typeface="HK Grotesk Bold"/>
                <a:ea typeface="HK Grotesk Bold"/>
                <a:cs typeface="HK Grotesk Bold"/>
                <a:sym typeface="HK Grotesk Bold"/>
              </a:rPr>
              <a:t>Revisiones de Sprint.</a:t>
            </a:r>
          </a:p>
          <a:p>
            <a:pPr marL="582930" lvl="1" indent="-291465" algn="l">
              <a:lnSpc>
                <a:spcPts val="3779"/>
              </a:lnSpc>
              <a:buFont typeface="Arial"/>
              <a:buChar char="•"/>
            </a:pPr>
            <a:r>
              <a:rPr lang="en-US" sz="2700" b="1">
                <a:solidFill>
                  <a:srgbClr val="FFFFFF"/>
                </a:solidFill>
                <a:latin typeface="HK Grotesk Bold"/>
                <a:ea typeface="HK Grotesk Bold"/>
                <a:cs typeface="HK Grotesk Bold"/>
                <a:sym typeface="HK Grotesk Bold"/>
              </a:rPr>
              <a:t>Pruebas y Control de Calidad:</a:t>
            </a:r>
          </a:p>
          <a:p>
            <a:pPr marL="1165860" lvl="2" indent="-388620" algn="l">
              <a:lnSpc>
                <a:spcPts val="3779"/>
              </a:lnSpc>
              <a:buFont typeface="Arial"/>
              <a:buChar char="⚬"/>
            </a:pPr>
            <a:r>
              <a:rPr lang="en-US" sz="2700" b="1">
                <a:solidFill>
                  <a:srgbClr val="FFFFFF"/>
                </a:solidFill>
                <a:latin typeface="HK Grotesk Bold"/>
                <a:ea typeface="HK Grotesk Bold"/>
                <a:cs typeface="HK Grotesk Bold"/>
                <a:sym typeface="HK Grotesk Bold"/>
              </a:rPr>
              <a:t>Pruebas Unitarias.</a:t>
            </a:r>
          </a:p>
          <a:p>
            <a:pPr marL="1165860" lvl="2" indent="-388620" algn="l">
              <a:lnSpc>
                <a:spcPts val="3779"/>
              </a:lnSpc>
              <a:buFont typeface="Arial"/>
              <a:buChar char="⚬"/>
            </a:pPr>
            <a:r>
              <a:rPr lang="en-US" sz="2700" b="1">
                <a:solidFill>
                  <a:srgbClr val="FFFFFF"/>
                </a:solidFill>
                <a:latin typeface="HK Grotesk Bold"/>
                <a:ea typeface="HK Grotesk Bold"/>
                <a:cs typeface="HK Grotesk Bold"/>
                <a:sym typeface="HK Grotesk Bold"/>
              </a:rPr>
              <a:t>Pruebas de Integración.</a:t>
            </a:r>
          </a:p>
          <a:p>
            <a:pPr marL="1165860" lvl="2" indent="-388620" algn="l">
              <a:lnSpc>
                <a:spcPts val="3779"/>
              </a:lnSpc>
              <a:buFont typeface="Arial"/>
              <a:buChar char="⚬"/>
            </a:pPr>
            <a:r>
              <a:rPr lang="en-US" sz="2700" b="1">
                <a:solidFill>
                  <a:srgbClr val="FFFFFF"/>
                </a:solidFill>
                <a:latin typeface="HK Grotesk Bold"/>
                <a:ea typeface="HK Grotesk Bold"/>
                <a:cs typeface="HK Grotesk Bold"/>
                <a:sym typeface="HK Grotesk Bold"/>
              </a:rPr>
              <a:t>Pruebas de Usuario.</a:t>
            </a:r>
          </a:p>
          <a:p>
            <a:pPr marL="582930" lvl="1" indent="-291465" algn="l">
              <a:lnSpc>
                <a:spcPts val="3779"/>
              </a:lnSpc>
              <a:buFont typeface="Arial"/>
              <a:buChar char="•"/>
            </a:pPr>
            <a:r>
              <a:rPr lang="en-US" sz="2700" b="1">
                <a:solidFill>
                  <a:srgbClr val="FFFFFF"/>
                </a:solidFill>
                <a:latin typeface="HK Grotesk Bold"/>
                <a:ea typeface="HK Grotesk Bold"/>
                <a:cs typeface="HK Grotesk Bold"/>
                <a:sym typeface="HK Grotesk Bold"/>
              </a:rPr>
              <a:t>Despliegue y Entrega:</a:t>
            </a:r>
          </a:p>
          <a:p>
            <a:pPr marL="1165860" lvl="2" indent="-388620" algn="l">
              <a:lnSpc>
                <a:spcPts val="3779"/>
              </a:lnSpc>
              <a:buFont typeface="Arial"/>
              <a:buChar char="⚬"/>
            </a:pPr>
            <a:r>
              <a:rPr lang="en-US" sz="2700">
                <a:solidFill>
                  <a:srgbClr val="FFFFFF"/>
                </a:solidFill>
                <a:latin typeface="HK Grotesk"/>
                <a:ea typeface="HK Grotesk"/>
                <a:cs typeface="HK Grotesk"/>
                <a:sym typeface="HK Grotesk"/>
              </a:rPr>
              <a:t>Versión Beta.</a:t>
            </a:r>
          </a:p>
          <a:p>
            <a:pPr marL="1165860" lvl="2" indent="-388620" algn="l">
              <a:lnSpc>
                <a:spcPts val="3779"/>
              </a:lnSpc>
              <a:buFont typeface="Arial"/>
              <a:buChar char="⚬"/>
            </a:pPr>
            <a:r>
              <a:rPr lang="en-US" sz="2700">
                <a:solidFill>
                  <a:srgbClr val="FFFFFF"/>
                </a:solidFill>
                <a:latin typeface="HK Grotesk"/>
                <a:ea typeface="HK Grotesk"/>
                <a:cs typeface="HK Grotesk"/>
                <a:sym typeface="HK Grotesk"/>
              </a:rPr>
              <a:t>Corrección de Errores.</a:t>
            </a:r>
          </a:p>
          <a:p>
            <a:pPr marL="1165860" lvl="2" indent="-388620" algn="l">
              <a:lnSpc>
                <a:spcPts val="3779"/>
              </a:lnSpc>
              <a:buFont typeface="Arial"/>
              <a:buChar char="⚬"/>
            </a:pPr>
            <a:r>
              <a:rPr lang="en-US" sz="2700">
                <a:solidFill>
                  <a:srgbClr val="FFFFFF"/>
                </a:solidFill>
                <a:latin typeface="HK Grotesk"/>
                <a:ea typeface="HK Grotesk"/>
                <a:cs typeface="HK Grotesk"/>
                <a:sym typeface="HK Grotesk"/>
              </a:rPr>
              <a:t>Despliegue Final.</a:t>
            </a:r>
          </a:p>
          <a:p>
            <a:pPr marL="582930" lvl="1" indent="-291465" algn="l">
              <a:lnSpc>
                <a:spcPts val="3779"/>
              </a:lnSpc>
              <a:buFont typeface="Arial"/>
              <a:buChar char="•"/>
            </a:pPr>
            <a:r>
              <a:rPr lang="en-US" sz="2700" b="1">
                <a:solidFill>
                  <a:srgbClr val="FFFFFF"/>
                </a:solidFill>
                <a:latin typeface="HK Grotesk Bold"/>
                <a:ea typeface="HK Grotesk Bold"/>
                <a:cs typeface="HK Grotesk Bold"/>
                <a:sym typeface="HK Grotesk Bold"/>
              </a:rPr>
              <a:t>Mantenimiento y Soporte:</a:t>
            </a:r>
          </a:p>
          <a:p>
            <a:pPr marL="1165860" lvl="2" indent="-388620" algn="l">
              <a:lnSpc>
                <a:spcPts val="3779"/>
              </a:lnSpc>
              <a:buFont typeface="Arial"/>
              <a:buChar char="⚬"/>
            </a:pPr>
            <a:r>
              <a:rPr lang="en-US" sz="2700">
                <a:solidFill>
                  <a:srgbClr val="FFFFFF"/>
                </a:solidFill>
                <a:latin typeface="HK Grotesk"/>
                <a:ea typeface="HK Grotesk"/>
                <a:cs typeface="HK Grotesk"/>
                <a:sym typeface="HK Grotesk"/>
              </a:rPr>
              <a:t>Monitoreo Continuo.</a:t>
            </a:r>
          </a:p>
          <a:p>
            <a:pPr marL="1165860" lvl="2" indent="-388620" algn="l">
              <a:lnSpc>
                <a:spcPts val="3779"/>
              </a:lnSpc>
              <a:buFont typeface="Arial"/>
              <a:buChar char="⚬"/>
            </a:pPr>
            <a:r>
              <a:rPr lang="en-US" sz="2700">
                <a:solidFill>
                  <a:srgbClr val="FFFFFF"/>
                </a:solidFill>
                <a:latin typeface="HK Grotesk"/>
                <a:ea typeface="HK Grotesk"/>
                <a:cs typeface="HK Grotesk"/>
                <a:sym typeface="HK Grotesk"/>
              </a:rPr>
              <a:t>Soporte al Usuario.</a:t>
            </a:r>
          </a:p>
          <a:p>
            <a:pPr marL="0" lvl="0" indent="0" algn="l">
              <a:lnSpc>
                <a:spcPts val="3779"/>
              </a:lnSpc>
              <a:spcBef>
                <a:spcPct val="0"/>
              </a:spcBef>
            </a:pPr>
            <a:endParaRPr lang="en-US" sz="2700">
              <a:solidFill>
                <a:srgbClr val="FFFFFF"/>
              </a:solidFill>
              <a:latin typeface="HK Grotesk"/>
              <a:ea typeface="HK Grotesk"/>
              <a:cs typeface="HK Grotesk"/>
              <a:sym typeface="HK Grotesk"/>
            </a:endParaRPr>
          </a:p>
        </p:txBody>
      </p:sp>
      <p:sp>
        <p:nvSpPr>
          <p:cNvPr id="6" name="TextBox 6"/>
          <p:cNvSpPr txBox="1"/>
          <p:nvPr/>
        </p:nvSpPr>
        <p:spPr>
          <a:xfrm>
            <a:off x="639946" y="1606545"/>
            <a:ext cx="17008108" cy="931545"/>
          </a:xfrm>
          <a:prstGeom prst="rect">
            <a:avLst/>
          </a:prstGeom>
        </p:spPr>
        <p:txBody>
          <a:bodyPr lIns="0" tIns="0" rIns="0" bIns="0" rtlCol="0" anchor="t">
            <a:spAutoFit/>
          </a:bodyPr>
          <a:lstStyle/>
          <a:p>
            <a:pPr algn="l">
              <a:lnSpc>
                <a:spcPts val="3779"/>
              </a:lnSpc>
              <a:spcBef>
                <a:spcPct val="0"/>
              </a:spcBef>
            </a:pPr>
            <a:r>
              <a:rPr lang="en-US" sz="2700">
                <a:solidFill>
                  <a:srgbClr val="FFFFFF"/>
                </a:solidFill>
                <a:latin typeface="HK Grotesk"/>
                <a:ea typeface="HK Grotesk"/>
                <a:cs typeface="HK Grotesk"/>
                <a:sym typeface="HK Grotesk"/>
              </a:rPr>
              <a:t>Para desarrollar “Rápido &amp; Sabroso” utilizaremos la metodología Scrum, una metodología ágil que facilita una gestión flexible y eficiente del proyecto mediante colaboración, iteración y adaptación continua.</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38888" b="-38888"/>
            </a:stretch>
          </a:blipFill>
        </p:spPr>
      </p:sp>
      <p:sp>
        <p:nvSpPr>
          <p:cNvPr id="3" name="TextBox 3"/>
          <p:cNvSpPr txBox="1"/>
          <p:nvPr/>
        </p:nvSpPr>
        <p:spPr>
          <a:xfrm>
            <a:off x="3754948" y="664254"/>
            <a:ext cx="10778104" cy="947376"/>
          </a:xfrm>
          <a:prstGeom prst="rect">
            <a:avLst/>
          </a:prstGeom>
        </p:spPr>
        <p:txBody>
          <a:bodyPr lIns="0" tIns="0" rIns="0" bIns="0" rtlCol="0" anchor="t">
            <a:spAutoFit/>
          </a:bodyPr>
          <a:lstStyle/>
          <a:p>
            <a:pPr algn="ctr">
              <a:lnSpc>
                <a:spcPts val="7632"/>
              </a:lnSpc>
            </a:pPr>
            <a:r>
              <a:rPr lang="en-US" sz="5451" b="1">
                <a:solidFill>
                  <a:srgbClr val="FFFFFF"/>
                </a:solidFill>
                <a:latin typeface="Lovelo"/>
                <a:ea typeface="Lovelo"/>
                <a:cs typeface="Lovelo"/>
                <a:sym typeface="Lovelo"/>
              </a:rPr>
              <a:t>FACTIBILIDAD DEL PROYECTO</a:t>
            </a:r>
          </a:p>
        </p:txBody>
      </p:sp>
      <p:sp>
        <p:nvSpPr>
          <p:cNvPr id="4" name="TextBox 4"/>
          <p:cNvSpPr txBox="1"/>
          <p:nvPr/>
        </p:nvSpPr>
        <p:spPr>
          <a:xfrm>
            <a:off x="4261247" y="2300162"/>
            <a:ext cx="9765505" cy="2360295"/>
          </a:xfrm>
          <a:prstGeom prst="rect">
            <a:avLst/>
          </a:prstGeom>
        </p:spPr>
        <p:txBody>
          <a:bodyPr lIns="0" tIns="0" rIns="0" bIns="0" rtlCol="0" anchor="t">
            <a:spAutoFit/>
          </a:bodyPr>
          <a:lstStyle/>
          <a:p>
            <a:pPr marL="582930" lvl="1" indent="-291465" algn="just">
              <a:lnSpc>
                <a:spcPts val="3779"/>
              </a:lnSpc>
              <a:buFont typeface="Arial"/>
              <a:buChar char="•"/>
            </a:pPr>
            <a:r>
              <a:rPr lang="en-US" sz="2700" b="1">
                <a:solidFill>
                  <a:srgbClr val="FFFFFF"/>
                </a:solidFill>
                <a:latin typeface="HK Grotesk Bold"/>
                <a:ea typeface="HK Grotesk Bold"/>
                <a:cs typeface="HK Grotesk Bold"/>
                <a:sym typeface="HK Grotesk Bold"/>
              </a:rPr>
              <a:t>Duración del Semestre:</a:t>
            </a:r>
            <a:r>
              <a:rPr lang="en-US" sz="2700">
                <a:solidFill>
                  <a:srgbClr val="FFFFFF"/>
                </a:solidFill>
                <a:latin typeface="HK Grotesk"/>
                <a:ea typeface="HK Grotesk"/>
                <a:cs typeface="HK Grotesk"/>
                <a:sym typeface="HK Grotesk"/>
              </a:rPr>
              <a:t> Adecuada para el desarrollo del proyecto.</a:t>
            </a:r>
          </a:p>
          <a:p>
            <a:pPr marL="582930" lvl="1" indent="-291465" algn="just">
              <a:lnSpc>
                <a:spcPts val="3779"/>
              </a:lnSpc>
              <a:buFont typeface="Arial"/>
              <a:buChar char="•"/>
            </a:pPr>
            <a:r>
              <a:rPr lang="en-US" sz="2700" b="1">
                <a:solidFill>
                  <a:srgbClr val="FFFFFF"/>
                </a:solidFill>
                <a:latin typeface="HK Grotesk Bold"/>
                <a:ea typeface="HK Grotesk Bold"/>
                <a:cs typeface="HK Grotesk Bold"/>
                <a:sym typeface="HK Grotesk Bold"/>
              </a:rPr>
              <a:t>Horas Asignadas:</a:t>
            </a:r>
            <a:r>
              <a:rPr lang="en-US" sz="2700">
                <a:solidFill>
                  <a:srgbClr val="FFFFFF"/>
                </a:solidFill>
                <a:latin typeface="HK Grotesk"/>
                <a:ea typeface="HK Grotesk"/>
                <a:cs typeface="HK Grotesk"/>
                <a:sym typeface="HK Grotesk"/>
              </a:rPr>
              <a:t> Suficientes para dedicarse al proyecto.</a:t>
            </a:r>
          </a:p>
          <a:p>
            <a:pPr marL="582930" lvl="1" indent="-291465" algn="just">
              <a:lnSpc>
                <a:spcPts val="3779"/>
              </a:lnSpc>
              <a:spcBef>
                <a:spcPct val="0"/>
              </a:spcBef>
              <a:buFont typeface="Arial"/>
              <a:buChar char="•"/>
            </a:pPr>
            <a:r>
              <a:rPr lang="en-US" sz="2700" b="1">
                <a:solidFill>
                  <a:srgbClr val="FFFFFF"/>
                </a:solidFill>
                <a:latin typeface="HK Grotesk Bold"/>
                <a:ea typeface="HK Grotesk Bold"/>
                <a:cs typeface="HK Grotesk Bold"/>
                <a:sym typeface="HK Grotesk Bold"/>
              </a:rPr>
              <a:t>Materiales Requeridos:</a:t>
            </a:r>
            <a:r>
              <a:rPr lang="en-US" sz="2700">
                <a:solidFill>
                  <a:srgbClr val="FFFFFF"/>
                </a:solidFill>
                <a:latin typeface="HK Grotesk"/>
                <a:ea typeface="HK Grotesk"/>
                <a:cs typeface="HK Grotesk"/>
                <a:sym typeface="HK Grotesk"/>
              </a:rPr>
              <a:t> Tecnologías disponibles y adecuadas.</a:t>
            </a:r>
          </a:p>
          <a:p>
            <a:pPr algn="just">
              <a:lnSpc>
                <a:spcPts val="3779"/>
              </a:lnSpc>
              <a:spcBef>
                <a:spcPct val="0"/>
              </a:spcBef>
            </a:pPr>
            <a:endParaRPr lang="en-US" sz="2700">
              <a:solidFill>
                <a:srgbClr val="FFFFFF"/>
              </a:solidFill>
              <a:latin typeface="HK Grotesk"/>
              <a:ea typeface="HK Grotesk"/>
              <a:cs typeface="HK Grotesk"/>
              <a:sym typeface="HK Grotesk"/>
            </a:endParaRPr>
          </a:p>
        </p:txBody>
      </p:sp>
      <p:sp>
        <p:nvSpPr>
          <p:cNvPr id="5" name="TextBox 5"/>
          <p:cNvSpPr txBox="1"/>
          <p:nvPr/>
        </p:nvSpPr>
        <p:spPr>
          <a:xfrm>
            <a:off x="9603856" y="5329940"/>
            <a:ext cx="8372222" cy="3375660"/>
          </a:xfrm>
          <a:prstGeom prst="rect">
            <a:avLst/>
          </a:prstGeom>
        </p:spPr>
        <p:txBody>
          <a:bodyPr lIns="0" tIns="0" rIns="0" bIns="0" rtlCol="0" anchor="t">
            <a:spAutoFit/>
          </a:bodyPr>
          <a:lstStyle/>
          <a:p>
            <a:pPr algn="just">
              <a:lnSpc>
                <a:spcPts val="4199"/>
              </a:lnSpc>
            </a:pPr>
            <a:r>
              <a:rPr lang="en-US" sz="2999" b="1">
                <a:solidFill>
                  <a:srgbClr val="FFFFFF"/>
                </a:solidFill>
                <a:latin typeface="HK Grotesk Bold"/>
                <a:ea typeface="HK Grotesk Bold"/>
                <a:cs typeface="HK Grotesk Bold"/>
                <a:sym typeface="HK Grotesk Bold"/>
              </a:rPr>
              <a:t>Factores Externos que Facilitan el Desarrollo:</a:t>
            </a:r>
          </a:p>
          <a:p>
            <a:pPr marL="582930" lvl="1" indent="-291465" algn="l">
              <a:lnSpc>
                <a:spcPts val="3779"/>
              </a:lnSpc>
              <a:buFont typeface="Arial"/>
              <a:buChar char="•"/>
            </a:pPr>
            <a:r>
              <a:rPr lang="en-US" sz="2700">
                <a:solidFill>
                  <a:srgbClr val="FFFFFF"/>
                </a:solidFill>
                <a:latin typeface="HK Grotesk"/>
                <a:ea typeface="HK Grotesk"/>
                <a:cs typeface="HK Grotesk"/>
                <a:sym typeface="HK Grotesk"/>
              </a:rPr>
              <a:t>Herramientas y Recursos: Disponibilidad de frameworks y documentación.</a:t>
            </a:r>
          </a:p>
          <a:p>
            <a:pPr marL="582930" lvl="1" indent="-291465" algn="l">
              <a:lnSpc>
                <a:spcPts val="3779"/>
              </a:lnSpc>
              <a:buFont typeface="Arial"/>
              <a:buChar char="•"/>
            </a:pPr>
            <a:r>
              <a:rPr lang="en-US" sz="2700">
                <a:solidFill>
                  <a:srgbClr val="FFFFFF"/>
                </a:solidFill>
                <a:latin typeface="HK Grotesk"/>
                <a:ea typeface="HK Grotesk"/>
                <a:cs typeface="HK Grotesk"/>
                <a:sym typeface="HK Grotesk"/>
              </a:rPr>
              <a:t>Experiencia del Equipo: Competencias del equipo en desarrollo web, gestión de proyectos y bases de datos.</a:t>
            </a:r>
          </a:p>
          <a:p>
            <a:pPr algn="l">
              <a:lnSpc>
                <a:spcPts val="3779"/>
              </a:lnSpc>
              <a:spcBef>
                <a:spcPct val="0"/>
              </a:spcBef>
            </a:pPr>
            <a:endParaRPr lang="en-US" sz="2700">
              <a:solidFill>
                <a:srgbClr val="FFFFFF"/>
              </a:solidFill>
              <a:latin typeface="HK Grotesk"/>
              <a:ea typeface="HK Grotesk"/>
              <a:cs typeface="HK Grotesk"/>
              <a:sym typeface="HK Grotesk"/>
            </a:endParaRPr>
          </a:p>
        </p:txBody>
      </p:sp>
      <p:sp>
        <p:nvSpPr>
          <p:cNvPr id="6" name="TextBox 6"/>
          <p:cNvSpPr txBox="1"/>
          <p:nvPr/>
        </p:nvSpPr>
        <p:spPr>
          <a:xfrm>
            <a:off x="278657" y="5329940"/>
            <a:ext cx="8372222" cy="4375785"/>
          </a:xfrm>
          <a:prstGeom prst="rect">
            <a:avLst/>
          </a:prstGeom>
        </p:spPr>
        <p:txBody>
          <a:bodyPr lIns="0" tIns="0" rIns="0" bIns="0" rtlCol="0" anchor="t">
            <a:spAutoFit/>
          </a:bodyPr>
          <a:lstStyle/>
          <a:p>
            <a:pPr algn="just">
              <a:lnSpc>
                <a:spcPts val="4199"/>
              </a:lnSpc>
            </a:pPr>
            <a:r>
              <a:rPr lang="en-US" sz="2999" b="1">
                <a:solidFill>
                  <a:srgbClr val="FFFFFF"/>
                </a:solidFill>
                <a:latin typeface="HK Grotesk Bold"/>
                <a:ea typeface="HK Grotesk Bold"/>
                <a:cs typeface="HK Grotesk Bold"/>
                <a:sym typeface="HK Grotesk Bold"/>
              </a:rPr>
              <a:t>Factores Externos que Dificultan el Desarrollo y Soluciones:</a:t>
            </a:r>
          </a:p>
          <a:p>
            <a:pPr marL="582930" lvl="1" indent="-291465" algn="l">
              <a:lnSpc>
                <a:spcPts val="3779"/>
              </a:lnSpc>
              <a:buFont typeface="Arial"/>
              <a:buChar char="•"/>
            </a:pPr>
            <a:r>
              <a:rPr lang="en-US" sz="2700">
                <a:solidFill>
                  <a:srgbClr val="FFFFFF"/>
                </a:solidFill>
                <a:latin typeface="HK Grotesk"/>
                <a:ea typeface="HK Grotesk"/>
                <a:cs typeface="HK Grotesk"/>
                <a:sym typeface="HK Grotesk"/>
              </a:rPr>
              <a:t>Problemas con la Integración de Servicios: Investigación y pruebas.</a:t>
            </a:r>
          </a:p>
          <a:p>
            <a:pPr marL="582930" lvl="1" indent="-291465" algn="l">
              <a:lnSpc>
                <a:spcPts val="3779"/>
              </a:lnSpc>
              <a:buFont typeface="Arial"/>
              <a:buChar char="•"/>
            </a:pPr>
            <a:r>
              <a:rPr lang="en-US" sz="2700">
                <a:solidFill>
                  <a:srgbClr val="FFFFFF"/>
                </a:solidFill>
                <a:latin typeface="HK Grotesk"/>
                <a:ea typeface="HK Grotesk"/>
                <a:cs typeface="HK Grotesk"/>
                <a:sym typeface="HK Grotesk"/>
              </a:rPr>
              <a:t>Seguridad y Protección de Datos: Prácticas estándar de seguridad.</a:t>
            </a:r>
          </a:p>
          <a:p>
            <a:pPr marL="582930" lvl="1" indent="-291465" algn="l">
              <a:lnSpc>
                <a:spcPts val="3779"/>
              </a:lnSpc>
              <a:buFont typeface="Arial"/>
              <a:buChar char="•"/>
            </a:pPr>
            <a:r>
              <a:rPr lang="en-US" sz="2700">
                <a:solidFill>
                  <a:srgbClr val="FFFFFF"/>
                </a:solidFill>
                <a:latin typeface="HK Grotesk"/>
                <a:ea typeface="HK Grotesk"/>
                <a:cs typeface="HK Grotesk"/>
                <a:sym typeface="HK Grotesk"/>
              </a:rPr>
              <a:t>Riesgos Técnicos con Scraping: Uso de APIs oficiales y cumplimiento de políticas.</a:t>
            </a:r>
          </a:p>
          <a:p>
            <a:pPr algn="just">
              <a:lnSpc>
                <a:spcPts val="3779"/>
              </a:lnSpc>
              <a:spcBef>
                <a:spcPct val="0"/>
              </a:spcBef>
            </a:pPr>
            <a:endParaRPr lang="en-US" sz="2700">
              <a:solidFill>
                <a:srgbClr val="FFFFFF"/>
              </a:solidFill>
              <a:latin typeface="HK Grotesk"/>
              <a:ea typeface="HK Grotesk"/>
              <a:cs typeface="HK Grotesk"/>
              <a:sym typeface="HK Grotesk"/>
            </a:endParaRP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792</Words>
  <Application>Microsoft Office PowerPoint</Application>
  <PresentationFormat>Personalizado</PresentationFormat>
  <Paragraphs>100</Paragraphs>
  <Slides>11</Slides>
  <Notes>0</Notes>
  <HiddenSlides>0</HiddenSlides>
  <MMClips>0</MMClips>
  <ScaleCrop>false</ScaleCrop>
  <HeadingPairs>
    <vt:vector size="6" baseType="variant">
      <vt:variant>
        <vt:lpstr>Fuentes usadas</vt:lpstr>
      </vt:variant>
      <vt:variant>
        <vt:i4>5</vt:i4>
      </vt:variant>
      <vt:variant>
        <vt:lpstr>Tema</vt:lpstr>
      </vt:variant>
      <vt:variant>
        <vt:i4>1</vt:i4>
      </vt:variant>
      <vt:variant>
        <vt:lpstr>Títulos de diapositiva</vt:lpstr>
      </vt:variant>
      <vt:variant>
        <vt:i4>11</vt:i4>
      </vt:variant>
    </vt:vector>
  </HeadingPairs>
  <TitlesOfParts>
    <vt:vector size="17" baseType="lpstr">
      <vt:lpstr>Calibri</vt:lpstr>
      <vt:lpstr>Lovelo</vt:lpstr>
      <vt:lpstr>HK Grotesk Bold</vt:lpstr>
      <vt:lpstr>HK Grotesk</vt:lpstr>
      <vt:lpstr>Arial</vt:lpstr>
      <vt:lpstr>Office Theme</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Proyecto Titulo I</dc:title>
  <cp:lastModifiedBy>SSDD</cp:lastModifiedBy>
  <cp:revision>2</cp:revision>
  <dcterms:created xsi:type="dcterms:W3CDTF">2006-08-16T00:00:00Z</dcterms:created>
  <dcterms:modified xsi:type="dcterms:W3CDTF">2024-09-10T19:55:24Z</dcterms:modified>
  <dc:identifier>DAGPoobBKUI</dc:identifier>
</cp:coreProperties>
</file>

<file path=docProps/thumbnail.jpeg>
</file>